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3" r:id="rId8"/>
    <p:sldId id="264" r:id="rId9"/>
    <p:sldId id="258" r:id="rId10"/>
    <p:sldId id="265" r:id="rId11"/>
    <p:sldId id="267" r:id="rId12"/>
    <p:sldId id="268" r:id="rId13"/>
    <p:sldId id="269" r:id="rId14"/>
    <p:sldId id="270" r:id="rId15"/>
    <p:sldId id="271" r:id="rId16"/>
    <p:sldId id="278" r:id="rId17"/>
    <p:sldId id="274" r:id="rId18"/>
    <p:sldId id="275" r:id="rId19"/>
    <p:sldId id="277" r:id="rId20"/>
    <p:sldId id="280" r:id="rId21"/>
    <p:sldId id="279" r:id="rId22"/>
    <p:sldId id="281" r:id="rId23"/>
    <p:sldId id="288" r:id="rId24"/>
    <p:sldId id="282" r:id="rId25"/>
    <p:sldId id="273" r:id="rId26"/>
    <p:sldId id="285" r:id="rId27"/>
    <p:sldId id="287" r:id="rId28"/>
    <p:sldId id="286" r:id="rId29"/>
    <p:sldId id="272" r:id="rId30"/>
    <p:sldId id="276" r:id="rId31"/>
    <p:sldId id="283" r:id="rId32"/>
    <p:sldId id="284" r:id="rId33"/>
  </p:sldIdLst>
  <p:sldSz cx="12192000" cy="6858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25" d="100"/>
          <a:sy n="125" d="100"/>
        </p:scale>
        <p:origin x="9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0T08:16:44.131"/>
    </inkml:context>
    <inkml:brush xml:id="br0">
      <inkml:brushProperty name="width" value="0.1" units="cm"/>
      <inkml:brushProperty name="height" value="0.1" units="cm"/>
      <inkml:brushProperty name="color" value="#E71224"/>
    </inkml:brush>
  </inkml:definitions>
  <inkml:trace contextRef="#ctx0" brushRef="#br0">0 1 24575,'4'0'0,"4"0"0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AA5A29-F556-FC0C-300A-D368EEDFA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8BE23AE-41FD-B1B3-A7F9-91F3AC5581AB}"/>
              </a:ext>
            </a:extLst>
          </p:cNvPr>
          <p:cNvSpPr>
            <a:spLocks noGrp="1"/>
          </p:cNvSpPr>
          <p:nvPr>
            <p:ph type="ctrTitle"/>
          </p:nvPr>
        </p:nvSpPr>
        <p:spPr>
          <a:xfrm>
            <a:off x="723900" y="2129414"/>
            <a:ext cx="5250872" cy="1304205"/>
          </a:xfrm>
        </p:spPr>
        <p:txBody>
          <a:bodyPr anchor="b">
            <a:normAutofit/>
          </a:bodyPr>
          <a:lstStyle>
            <a:lvl1pPr algn="l">
              <a:defRPr sz="3600" b="1" baseline="0">
                <a:solidFill>
                  <a:srgbClr val="070768"/>
                </a:solidFill>
                <a:latin typeface="Aeonik TRIA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5E37824-5779-24FD-BC28-BD5E9D958ACC}"/>
              </a:ext>
            </a:extLst>
          </p:cNvPr>
          <p:cNvSpPr>
            <a:spLocks noGrp="1"/>
          </p:cNvSpPr>
          <p:nvPr>
            <p:ph type="subTitle" idx="1"/>
          </p:nvPr>
        </p:nvSpPr>
        <p:spPr>
          <a:xfrm>
            <a:off x="723900" y="3580535"/>
            <a:ext cx="5250873" cy="1655762"/>
          </a:xfrm>
        </p:spPr>
        <p:txBody>
          <a:bodyPr>
            <a:normAutofit/>
          </a:bodyPr>
          <a:lstStyle>
            <a:lvl1pPr marL="0" indent="0" algn="ctr">
              <a:buNone/>
              <a:defRPr sz="2700" b="1">
                <a:solidFill>
                  <a:srgbClr val="CA2126"/>
                </a:solidFill>
                <a:latin typeface="Aeonik T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824D322-ADB2-00F4-5C59-D528BF5513A9}"/>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5" name="Footer Placeholder 4">
            <a:extLst>
              <a:ext uri="{FF2B5EF4-FFF2-40B4-BE49-F238E27FC236}">
                <a16:creationId xmlns:a16="http://schemas.microsoft.com/office/drawing/2014/main" id="{F1A5E3E5-D1C8-5888-2243-22649A202C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A7E4A2-B8EF-5A55-7ABC-4FA9B2BEA455}"/>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13509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2B25-8F5A-BC15-07B2-CD0F078653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737253-3489-C940-80B4-FE3FDF16A0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3B60B-7E8D-8C62-FA33-7D0F132683FE}"/>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5" name="Footer Placeholder 4">
            <a:extLst>
              <a:ext uri="{FF2B5EF4-FFF2-40B4-BE49-F238E27FC236}">
                <a16:creationId xmlns:a16="http://schemas.microsoft.com/office/drawing/2014/main" id="{20AF87F9-8A20-6B2F-6472-D5B56E8688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69A28-F9D9-9B1A-287E-8735B8A25FCE}"/>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3180099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B15B94-1B1C-4AEA-C2FD-58BBAEEF77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6A39D-70F4-BC34-96AE-1A990C6011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ED9E8-5536-3E57-5BB2-F4109DF782AC}"/>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5" name="Footer Placeholder 4">
            <a:extLst>
              <a:ext uri="{FF2B5EF4-FFF2-40B4-BE49-F238E27FC236}">
                <a16:creationId xmlns:a16="http://schemas.microsoft.com/office/drawing/2014/main" id="{CCA3E8C3-19B0-0634-DC67-B9C5384A63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605982-5592-B06F-A116-6ED61CCCC411}"/>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2376855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C220-CF74-9B65-F204-79871B7E5D41}"/>
              </a:ext>
            </a:extLst>
          </p:cNvPr>
          <p:cNvSpPr>
            <a:spLocks noGrp="1"/>
          </p:cNvSpPr>
          <p:nvPr>
            <p:ph type="title"/>
          </p:nvPr>
        </p:nvSpPr>
        <p:spPr>
          <a:xfrm>
            <a:off x="838200" y="1032380"/>
            <a:ext cx="10515600" cy="703552"/>
          </a:xfrm>
        </p:spPr>
        <p:txBody>
          <a:bodyPr>
            <a:normAutofit/>
          </a:bodyPr>
          <a:lstStyle>
            <a:lvl1pPr>
              <a:defRPr sz="3300" b="1">
                <a:solidFill>
                  <a:srgbClr val="11126E"/>
                </a:solidFill>
                <a:latin typeface="Aeonik TRIA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B8B6626-4569-184A-640E-DC8CFC8520EF}"/>
              </a:ext>
            </a:extLst>
          </p:cNvPr>
          <p:cNvSpPr>
            <a:spLocks noGrp="1"/>
          </p:cNvSpPr>
          <p:nvPr>
            <p:ph idx="1"/>
          </p:nvPr>
        </p:nvSpPr>
        <p:spPr/>
        <p:txBody>
          <a:bodyPr/>
          <a:lstStyle>
            <a:lvl1pPr>
              <a:defRPr sz="2400">
                <a:latin typeface="Aeonik TRIAL" panose="020B0503030300000000"/>
              </a:defRPr>
            </a:lvl1pPr>
            <a:lvl2pPr>
              <a:defRPr lang="en-US" sz="2200" kern="1200" dirty="0">
                <a:solidFill>
                  <a:schemeClr val="tx1"/>
                </a:solidFill>
                <a:latin typeface="Aeonik TRIAL" panose="020B0503030300000000"/>
                <a:ea typeface="+mn-ea"/>
                <a:cs typeface="+mn-cs"/>
              </a:defRPr>
            </a:lvl2pPr>
            <a:lvl3pPr>
              <a:defRPr lang="en-US" sz="2000" kern="1200" dirty="0">
                <a:solidFill>
                  <a:schemeClr val="tx1"/>
                </a:solidFill>
                <a:latin typeface="Aeonik TRIAL" panose="020B0503030300000000"/>
                <a:ea typeface="+mn-ea"/>
                <a:cs typeface="+mn-cs"/>
              </a:defRPr>
            </a:lvl3pPr>
            <a:lvl4pPr>
              <a:defRPr lang="en-US" sz="1800" kern="1200" dirty="0">
                <a:solidFill>
                  <a:schemeClr val="tx1"/>
                </a:solidFill>
                <a:latin typeface="Aeonik TRIAL" panose="020B0503030300000000"/>
                <a:ea typeface="+mn-ea"/>
                <a:cs typeface="+mn-cs"/>
              </a:defRPr>
            </a:lvl4pPr>
            <a:lvl5pPr>
              <a:defRPr lang="en-US" sz="1800" kern="1200" dirty="0">
                <a:solidFill>
                  <a:schemeClr val="tx1"/>
                </a:solidFill>
                <a:latin typeface="Aeonik TRIAL" panose="020B050303030000000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A41EC37-F756-FB56-2445-A96D86A0F6DD}"/>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5" name="Footer Placeholder 4">
            <a:extLst>
              <a:ext uri="{FF2B5EF4-FFF2-40B4-BE49-F238E27FC236}">
                <a16:creationId xmlns:a16="http://schemas.microsoft.com/office/drawing/2014/main" id="{6C467979-D066-F571-908D-06AFE7DC4D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B491CC-BF20-2743-8D0B-2A64EA2EDA42}"/>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3057032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1540-6586-8720-94C3-22309BFC80BF}"/>
              </a:ext>
            </a:extLst>
          </p:cNvPr>
          <p:cNvSpPr>
            <a:spLocks noGrp="1"/>
          </p:cNvSpPr>
          <p:nvPr>
            <p:ph type="title"/>
          </p:nvPr>
        </p:nvSpPr>
        <p:spPr>
          <a:xfrm>
            <a:off x="831850" y="1709739"/>
            <a:ext cx="10515600" cy="2852737"/>
          </a:xfrm>
        </p:spPr>
        <p:txBody>
          <a:bodyPr anchor="b">
            <a:normAutofit/>
          </a:bodyPr>
          <a:lstStyle>
            <a:lvl1pPr algn="ctr">
              <a:defRPr sz="4400" b="1">
                <a:solidFill>
                  <a:srgbClr val="000061"/>
                </a:solidFill>
                <a:latin typeface="Aeonik TRIA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F61368-B384-56BD-4A2B-BB5843BF128C}"/>
              </a:ext>
            </a:extLst>
          </p:cNvPr>
          <p:cNvSpPr>
            <a:spLocks noGrp="1"/>
          </p:cNvSpPr>
          <p:nvPr>
            <p:ph type="body" idx="1"/>
          </p:nvPr>
        </p:nvSpPr>
        <p:spPr>
          <a:xfrm>
            <a:off x="831850" y="4589464"/>
            <a:ext cx="10515600" cy="1500187"/>
          </a:xfrm>
        </p:spPr>
        <p:txBody>
          <a:bodyPr>
            <a:normAutofit/>
          </a:bodyPr>
          <a:lstStyle>
            <a:lvl1pPr marL="0" indent="0" algn="ctr">
              <a:buNone/>
              <a:defRPr sz="3000" b="0">
                <a:solidFill>
                  <a:srgbClr val="C91D23"/>
                </a:solidFill>
                <a:latin typeface="Aeonik T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B54A73-D325-D1A9-C120-92F3B59A9D73}"/>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5" name="Footer Placeholder 4">
            <a:extLst>
              <a:ext uri="{FF2B5EF4-FFF2-40B4-BE49-F238E27FC236}">
                <a16:creationId xmlns:a16="http://schemas.microsoft.com/office/drawing/2014/main" id="{89F76192-82B0-1461-7883-B314A72D21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606F63-A5B4-219E-8D9B-FE4F8998325B}"/>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2721469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03E5-317D-93B4-DD3D-825B6987E6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0EA6F-7AE0-7D21-E4AE-61515BF7E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254AD-57E3-3BEA-5299-416170F3AE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BC0E1B-A55F-F2CF-EDF9-53303E3A3839}"/>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6" name="Footer Placeholder 5">
            <a:extLst>
              <a:ext uri="{FF2B5EF4-FFF2-40B4-BE49-F238E27FC236}">
                <a16:creationId xmlns:a16="http://schemas.microsoft.com/office/drawing/2014/main" id="{D2666D75-62CD-9EF9-5CA8-CDB0E1D101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3603E7-3BF4-618E-3F72-316487E3C5D8}"/>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66888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9134-E380-F901-B275-5E8FEC70789B}"/>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229634-DDB4-9E75-2CD6-A683E4D003F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D9D3ED-A3CE-F40D-8672-BF3CB975C49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12E606-C5CF-6583-A43C-BEC7321A2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9D660-D77B-EAF4-E0CD-DB8B9A08DC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4A145A-5C60-EF84-463E-357407F48BF0}"/>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8" name="Footer Placeholder 7">
            <a:extLst>
              <a:ext uri="{FF2B5EF4-FFF2-40B4-BE49-F238E27FC236}">
                <a16:creationId xmlns:a16="http://schemas.microsoft.com/office/drawing/2014/main" id="{7F18F117-3F75-2DEE-450B-EAE9EAE0FDD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69E82C4-E8C1-EBC1-183E-25047F3A3BBD}"/>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4216716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F14A-BD1D-2B9C-AB5F-5594ED0D33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514D2D-1DAD-28DC-4154-F5FEADCA8E18}"/>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4" name="Footer Placeholder 3">
            <a:extLst>
              <a:ext uri="{FF2B5EF4-FFF2-40B4-BE49-F238E27FC236}">
                <a16:creationId xmlns:a16="http://schemas.microsoft.com/office/drawing/2014/main" id="{E25DD453-7425-CBD5-58BF-6DFE86DD92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AEFADE-8128-9B19-C7B8-7D6D2A357C43}"/>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1819003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8F960-D29C-EA01-5DD6-C2878AC219FD}"/>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3" name="Footer Placeholder 2">
            <a:extLst>
              <a:ext uri="{FF2B5EF4-FFF2-40B4-BE49-F238E27FC236}">
                <a16:creationId xmlns:a16="http://schemas.microsoft.com/office/drawing/2014/main" id="{D8CC79DA-ABDD-F281-1D16-E5C975232E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202EFD1-9D8B-C130-0A8F-10FFE0EEC2C0}"/>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108933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23C5-5AAD-6617-0A2C-0DD417554E80}"/>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A7375E-B9DB-CED0-B2BA-10FBA2D7A5EA}"/>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A8F3E6-5BE4-1502-90B3-6C59543C2EB2}"/>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D7B1D-2030-1D89-9AFC-0DC62E0B88E2}"/>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6" name="Footer Placeholder 5">
            <a:extLst>
              <a:ext uri="{FF2B5EF4-FFF2-40B4-BE49-F238E27FC236}">
                <a16:creationId xmlns:a16="http://schemas.microsoft.com/office/drawing/2014/main" id="{408CB0AF-7DCB-DCE5-8D80-1A3F539268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23D87B-EC84-090C-78BA-2F92E612D96A}"/>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3020292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B6CE-915A-49F1-14CC-0CA23E8C8864}"/>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DA5276-20A1-5B4B-A7A0-3DF239FCD254}"/>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99331C2-38C2-703D-CE13-4B3A57BE9D59}"/>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75E719-9A23-1FAD-A9E9-FCC707BA4897}"/>
              </a:ext>
            </a:extLst>
          </p:cNvPr>
          <p:cNvSpPr>
            <a:spLocks noGrp="1"/>
          </p:cNvSpPr>
          <p:nvPr>
            <p:ph type="dt" sz="half" idx="10"/>
          </p:nvPr>
        </p:nvSpPr>
        <p:spPr/>
        <p:txBody>
          <a:bodyPr/>
          <a:lstStyle/>
          <a:p>
            <a:fld id="{A1B0D551-085C-4E10-85EE-A9BD216C0ECC}" type="datetimeFigureOut">
              <a:rPr lang="en-US" smtClean="0"/>
              <a:t>3/10/2024</a:t>
            </a:fld>
            <a:endParaRPr lang="en-US" dirty="0"/>
          </a:p>
        </p:txBody>
      </p:sp>
      <p:sp>
        <p:nvSpPr>
          <p:cNvPr id="6" name="Footer Placeholder 5">
            <a:extLst>
              <a:ext uri="{FF2B5EF4-FFF2-40B4-BE49-F238E27FC236}">
                <a16:creationId xmlns:a16="http://schemas.microsoft.com/office/drawing/2014/main" id="{358537DD-B4EF-F521-57DF-ACE20E0F3F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BEB619-86EE-AE44-DBAC-F6DD99049CBD}"/>
              </a:ext>
            </a:extLst>
          </p:cNvPr>
          <p:cNvSpPr>
            <a:spLocks noGrp="1"/>
          </p:cNvSpPr>
          <p:nvPr>
            <p:ph type="sldNum" sz="quarter" idx="12"/>
          </p:nvPr>
        </p:nvSpPr>
        <p:spPr/>
        <p:txBody>
          <a:bodyPr/>
          <a:lstStyle/>
          <a:p>
            <a:fld id="{E776DE56-6CDA-4D9E-86CB-4AB5B991609B}" type="slidenum">
              <a:rPr lang="en-US" smtClean="0"/>
              <a:t>‹#›</a:t>
            </a:fld>
            <a:endParaRPr lang="en-US" dirty="0"/>
          </a:p>
        </p:txBody>
      </p:sp>
    </p:spTree>
    <p:extLst>
      <p:ext uri="{BB962C8B-B14F-4D97-AF65-F5344CB8AC3E}">
        <p14:creationId xmlns:p14="http://schemas.microsoft.com/office/powerpoint/2010/main" val="3824092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70A66F-AF0F-15FF-D99E-2BD98A5314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70A68FC-3F89-8B9A-EAD7-DF5894C60654}"/>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E9592-2056-BD79-A163-A5B0BCA9E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6A6A4-332B-B09B-3D7A-FE110E4D71D7}"/>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B0D551-085C-4E10-85EE-A9BD216C0ECC}" type="datetimeFigureOut">
              <a:rPr lang="en-US" smtClean="0"/>
              <a:t>3/10/2024</a:t>
            </a:fld>
            <a:endParaRPr lang="en-US" dirty="0"/>
          </a:p>
        </p:txBody>
      </p:sp>
      <p:sp>
        <p:nvSpPr>
          <p:cNvPr id="5" name="Footer Placeholder 4">
            <a:extLst>
              <a:ext uri="{FF2B5EF4-FFF2-40B4-BE49-F238E27FC236}">
                <a16:creationId xmlns:a16="http://schemas.microsoft.com/office/drawing/2014/main" id="{29D423BC-B0BA-87FF-1CD6-7CF9FE17DAA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04D6141-221C-3900-8BAC-8A785918D0C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76DE56-6CDA-4D9E-86CB-4AB5B991609B}" type="slidenum">
              <a:rPr lang="en-US" smtClean="0"/>
              <a:t>‹#›</a:t>
            </a:fld>
            <a:endParaRPr lang="en-US" dirty="0"/>
          </a:p>
        </p:txBody>
      </p:sp>
    </p:spTree>
    <p:extLst>
      <p:ext uri="{BB962C8B-B14F-4D97-AF65-F5344CB8AC3E}">
        <p14:creationId xmlns:p14="http://schemas.microsoft.com/office/powerpoint/2010/main" val="2765709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oloclub.github.io/ganlab/"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FA9C-0703-402E-9429-14146078DE80}"/>
              </a:ext>
            </a:extLst>
          </p:cNvPr>
          <p:cNvSpPr>
            <a:spLocks noGrp="1"/>
          </p:cNvSpPr>
          <p:nvPr>
            <p:ph type="ctrTitle"/>
          </p:nvPr>
        </p:nvSpPr>
        <p:spPr/>
        <p:txBody>
          <a:bodyPr/>
          <a:lstStyle/>
          <a:p>
            <a:r>
              <a:rPr lang="en-US" dirty="0"/>
              <a:t>Ch-06 AI painter</a:t>
            </a:r>
          </a:p>
        </p:txBody>
      </p:sp>
    </p:spTree>
    <p:extLst>
      <p:ext uri="{BB962C8B-B14F-4D97-AF65-F5344CB8AC3E}">
        <p14:creationId xmlns:p14="http://schemas.microsoft.com/office/powerpoint/2010/main" val="3704367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CAEB-3A71-4C81-9FF9-2C470B25A5CB}"/>
              </a:ext>
            </a:extLst>
          </p:cNvPr>
          <p:cNvSpPr>
            <a:spLocks noGrp="1"/>
          </p:cNvSpPr>
          <p:nvPr>
            <p:ph type="title"/>
          </p:nvPr>
        </p:nvSpPr>
        <p:spPr/>
        <p:txBody>
          <a:bodyPr/>
          <a:lstStyle/>
          <a:p>
            <a:r>
              <a:rPr lang="en-US" dirty="0"/>
              <a:t>Projecting an image onto a manifold</a:t>
            </a:r>
          </a:p>
        </p:txBody>
      </p:sp>
      <p:sp>
        <p:nvSpPr>
          <p:cNvPr id="3" name="Content Placeholder 2">
            <a:extLst>
              <a:ext uri="{FF2B5EF4-FFF2-40B4-BE49-F238E27FC236}">
                <a16:creationId xmlns:a16="http://schemas.microsoft.com/office/drawing/2014/main" id="{8FDA8BD1-170D-4E3C-A94C-2E61F166E25E}"/>
              </a:ext>
            </a:extLst>
          </p:cNvPr>
          <p:cNvSpPr>
            <a:spLocks noGrp="1"/>
          </p:cNvSpPr>
          <p:nvPr>
            <p:ph idx="1"/>
          </p:nvPr>
        </p:nvSpPr>
        <p:spPr/>
        <p:txBody>
          <a:bodyPr>
            <a:normAutofit fontScale="92500" lnSpcReduction="10000"/>
          </a:bodyPr>
          <a:lstStyle/>
          <a:p>
            <a:pPr marL="0" indent="0">
              <a:buNone/>
            </a:pPr>
            <a:r>
              <a:rPr lang="en-US" sz="2000" dirty="0"/>
              <a:t>we will use a pre-trained DCGAN where the input to the generator is a 100-dimension latent vector. Therefore, we will need to find a latent vector that generates an image manifold that is as close as possible to the original image. One way to do this is to use optimization such as style transfer, a topic we covered in detail in Chapter 5, Style Transfer.</a:t>
            </a:r>
          </a:p>
          <a:p>
            <a:pPr marL="0" indent="0">
              <a:buNone/>
            </a:pPr>
            <a:endParaRPr lang="en-US" sz="2000" dirty="0"/>
          </a:p>
          <a:p>
            <a:pPr marL="457200" lvl="1" indent="0">
              <a:buNone/>
            </a:pPr>
            <a:r>
              <a:rPr lang="en-US" sz="2000" dirty="0"/>
              <a:t>1. We first extract the features of the original image using a pretrained convolutional neural network (CNN), such as the output of the block5_conv1 layer in VGG (see Chapter 5, Style Transfer), and use it as a target.</a:t>
            </a:r>
          </a:p>
          <a:p>
            <a:pPr marL="457200" lvl="1" indent="0">
              <a:buNone/>
            </a:pPr>
            <a:r>
              <a:rPr lang="en-US" sz="2000" dirty="0"/>
              <a:t>2. Then, we use the pre-trained DCGAN's generator with frozen weights and optimize on the input latent vector by minimizing the L2 loss between the features.</a:t>
            </a:r>
          </a:p>
          <a:p>
            <a:pPr marL="457200" lvl="1" indent="0">
              <a:buNone/>
            </a:pPr>
            <a:endParaRPr lang="en-US" sz="2000" dirty="0"/>
          </a:p>
          <a:p>
            <a:pPr marL="0" indent="0">
              <a:buNone/>
            </a:pPr>
            <a:r>
              <a:rPr lang="en-US" sz="2400" b="0" i="0" u="none" strike="noStrike" baseline="0" dirty="0">
                <a:solidFill>
                  <a:srgbClr val="222222"/>
                </a:solidFill>
                <a:latin typeface="LiberationSerif"/>
              </a:rPr>
              <a:t>Another method is to train a feedforward network to predict the latent vector from the image, which is a lot faster. If the GAN is to translate a segmentation mask into an image, then we can use a network such as U-Net to predict the segmentation mask from the image.</a:t>
            </a:r>
            <a:endParaRPr lang="en-US" dirty="0"/>
          </a:p>
          <a:p>
            <a:pPr marL="457200" lvl="1" indent="0">
              <a:buNone/>
            </a:pPr>
            <a:endParaRPr lang="en-US" sz="2000" dirty="0"/>
          </a:p>
        </p:txBody>
      </p:sp>
    </p:spTree>
    <p:extLst>
      <p:ext uri="{BB962C8B-B14F-4D97-AF65-F5344CB8AC3E}">
        <p14:creationId xmlns:p14="http://schemas.microsoft.com/office/powerpoint/2010/main" val="2103854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CBCD-005D-4842-AC96-D0F05BF74E9F}"/>
              </a:ext>
            </a:extLst>
          </p:cNvPr>
          <p:cNvSpPr>
            <a:spLocks noGrp="1"/>
          </p:cNvSpPr>
          <p:nvPr>
            <p:ph type="title"/>
          </p:nvPr>
        </p:nvSpPr>
        <p:spPr/>
        <p:txBody>
          <a:bodyPr>
            <a:normAutofit/>
          </a:bodyPr>
          <a:lstStyle/>
          <a:p>
            <a:r>
              <a:rPr lang="en-US" sz="2800" b="0" i="0" u="none" strike="noStrike" baseline="0" dirty="0">
                <a:solidFill>
                  <a:srgbClr val="222222"/>
                </a:solidFill>
                <a:latin typeface="LiberationSerif"/>
              </a:rPr>
              <a:t>Editing the manifold using latent vector</a:t>
            </a:r>
            <a:endParaRPr lang="en-US" sz="6000" dirty="0"/>
          </a:p>
        </p:txBody>
      </p:sp>
      <p:sp>
        <p:nvSpPr>
          <p:cNvPr id="3" name="Content Placeholder 2">
            <a:extLst>
              <a:ext uri="{FF2B5EF4-FFF2-40B4-BE49-F238E27FC236}">
                <a16:creationId xmlns:a16="http://schemas.microsoft.com/office/drawing/2014/main" id="{315B760C-40B9-44D8-A5B1-8E2CF6FF4B1F}"/>
              </a:ext>
            </a:extLst>
          </p:cNvPr>
          <p:cNvSpPr>
            <a:spLocks noGrp="1"/>
          </p:cNvSpPr>
          <p:nvPr>
            <p:ph idx="1"/>
          </p:nvPr>
        </p:nvSpPr>
        <p:spPr>
          <a:xfrm>
            <a:off x="838200" y="1852519"/>
            <a:ext cx="10515600" cy="4351338"/>
          </a:xfrm>
        </p:spPr>
        <p:txBody>
          <a:bodyPr>
            <a:normAutofit/>
          </a:bodyPr>
          <a:lstStyle/>
          <a:p>
            <a:pPr algn="l"/>
            <a:r>
              <a:rPr lang="en-US" sz="1800" b="0" i="0" u="none" strike="noStrike" baseline="0" dirty="0">
                <a:solidFill>
                  <a:srgbClr val="222222"/>
                </a:solidFill>
                <a:latin typeface="LiberationSerif"/>
              </a:rPr>
              <a:t>Now that we have obtained the latent variable </a:t>
            </a:r>
            <a:r>
              <a:rPr lang="en-US" sz="1800" b="0" i="1" u="none" strike="noStrike" baseline="0" dirty="0">
                <a:solidFill>
                  <a:srgbClr val="222222"/>
                </a:solidFill>
                <a:latin typeface="LiberationSerif-Italic"/>
              </a:rPr>
              <a:t>z </a:t>
            </a:r>
            <a:r>
              <a:rPr lang="en-US" sz="1800" b="0" i="0" u="none" strike="noStrike" baseline="0" dirty="0">
                <a:solidFill>
                  <a:srgbClr val="222222"/>
                </a:solidFill>
                <a:latin typeface="LiberationSerif"/>
              </a:rPr>
              <a:t>and the image manifold </a:t>
            </a:r>
            <a:r>
              <a:rPr lang="en-US" sz="1800" b="0" i="1" u="none" strike="noStrike" baseline="0" dirty="0">
                <a:solidFill>
                  <a:srgbClr val="222222"/>
                </a:solidFill>
                <a:latin typeface="LiberationSerif-Italic"/>
              </a:rPr>
              <a:t>x = G(z )</a:t>
            </a:r>
            <a:r>
              <a:rPr lang="en-US" sz="1800" b="0" i="0" u="none" strike="noStrike" baseline="0" dirty="0">
                <a:solidFill>
                  <a:srgbClr val="222222"/>
                </a:solidFill>
                <a:latin typeface="LiberationSerif"/>
              </a:rPr>
              <a:t>, the next step is to manipulate </a:t>
            </a:r>
            <a:r>
              <a:rPr lang="en-US" sz="1800" b="0" i="1" u="none" strike="noStrike" baseline="0" dirty="0">
                <a:solidFill>
                  <a:srgbClr val="222222"/>
                </a:solidFill>
                <a:latin typeface="LiberationSerif-Italic"/>
              </a:rPr>
              <a:t>z </a:t>
            </a:r>
            <a:r>
              <a:rPr lang="en-US" sz="1800" b="0" i="0" u="none" strike="noStrike" baseline="0" dirty="0">
                <a:solidFill>
                  <a:srgbClr val="222222"/>
                </a:solidFill>
                <a:latin typeface="LiberationSerif"/>
              </a:rPr>
              <a:t>to modify the image.</a:t>
            </a:r>
          </a:p>
          <a:p>
            <a:pPr algn="l"/>
            <a:r>
              <a:rPr lang="en-US" sz="1800" b="0" i="0" u="none" strike="noStrike" baseline="0" dirty="0">
                <a:solidFill>
                  <a:srgbClr val="222222"/>
                </a:solidFill>
                <a:latin typeface="LiberationSerif"/>
              </a:rPr>
              <a:t>let's say the image is a red shoe and we want to change the color to black</a:t>
            </a:r>
          </a:p>
          <a:p>
            <a:pPr algn="l"/>
            <a:endParaRPr lang="en-US" sz="1800" dirty="0">
              <a:solidFill>
                <a:srgbClr val="222222"/>
              </a:solidFill>
              <a:latin typeface="LiberationSerif"/>
            </a:endParaRPr>
          </a:p>
          <a:p>
            <a:pPr algn="l"/>
            <a:endParaRPr lang="en-US" sz="1800" dirty="0">
              <a:solidFill>
                <a:srgbClr val="222222"/>
              </a:solidFill>
              <a:latin typeface="LiberationSerif"/>
            </a:endParaRPr>
          </a:p>
          <a:p>
            <a:pPr algn="l"/>
            <a:endParaRPr lang="en-US" sz="1800" dirty="0">
              <a:solidFill>
                <a:srgbClr val="222222"/>
              </a:solidFill>
              <a:latin typeface="LiberationSerif"/>
            </a:endParaRPr>
          </a:p>
          <a:p>
            <a:pPr algn="l"/>
            <a:endParaRPr lang="en-US" sz="1800" dirty="0">
              <a:solidFill>
                <a:srgbClr val="222222"/>
              </a:solidFill>
              <a:latin typeface="LiberationSerif"/>
            </a:endParaRPr>
          </a:p>
          <a:p>
            <a:pPr algn="l"/>
            <a:r>
              <a:rPr lang="en-US" sz="1800" b="0" i="0" u="none" strike="noStrike" baseline="0" dirty="0">
                <a:solidFill>
                  <a:srgbClr val="222222"/>
                </a:solidFill>
                <a:latin typeface="LiberationSerif"/>
              </a:rPr>
              <a:t>The simplest and crudest method is to open an image editing software package to select all the red pixels in the picture and change them to black. The resulting picture is likely to not look very natural as some details may be lost. Traditional image editing tools' algorithms tend to not work that well on natural images with complex shapes and fine texture details.</a:t>
            </a:r>
            <a:endParaRPr lang="en-US" dirty="0"/>
          </a:p>
        </p:txBody>
      </p:sp>
      <p:pic>
        <p:nvPicPr>
          <p:cNvPr id="5" name="Picture 4">
            <a:extLst>
              <a:ext uri="{FF2B5EF4-FFF2-40B4-BE49-F238E27FC236}">
                <a16:creationId xmlns:a16="http://schemas.microsoft.com/office/drawing/2014/main" id="{B96A6D90-F3AB-467E-858B-37B198DFAB69}"/>
              </a:ext>
            </a:extLst>
          </p:cNvPr>
          <p:cNvPicPr>
            <a:picLocks noChangeAspect="1"/>
          </p:cNvPicPr>
          <p:nvPr/>
        </p:nvPicPr>
        <p:blipFill>
          <a:blip r:embed="rId2"/>
          <a:stretch>
            <a:fillRect/>
          </a:stretch>
        </p:blipFill>
        <p:spPr>
          <a:xfrm>
            <a:off x="1610577" y="3016268"/>
            <a:ext cx="7859222" cy="1076475"/>
          </a:xfrm>
          <a:prstGeom prst="rect">
            <a:avLst/>
          </a:prstGeom>
        </p:spPr>
      </p:pic>
    </p:spTree>
    <p:extLst>
      <p:ext uri="{BB962C8B-B14F-4D97-AF65-F5344CB8AC3E}">
        <p14:creationId xmlns:p14="http://schemas.microsoft.com/office/powerpoint/2010/main" val="105378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9AD6-2A4F-4AD9-8159-A1202818B49C}"/>
              </a:ext>
            </a:extLst>
          </p:cNvPr>
          <p:cNvSpPr>
            <a:spLocks noGrp="1"/>
          </p:cNvSpPr>
          <p:nvPr>
            <p:ph type="title"/>
          </p:nvPr>
        </p:nvSpPr>
        <p:spPr/>
        <p:txBody>
          <a:bodyPr/>
          <a:lstStyle/>
          <a:p>
            <a:r>
              <a:rPr lang="en-US" dirty="0"/>
              <a:t>Editing the manifold..</a:t>
            </a:r>
          </a:p>
        </p:txBody>
      </p:sp>
      <p:sp>
        <p:nvSpPr>
          <p:cNvPr id="3" name="Content Placeholder 2">
            <a:extLst>
              <a:ext uri="{FF2B5EF4-FFF2-40B4-BE49-F238E27FC236}">
                <a16:creationId xmlns:a16="http://schemas.microsoft.com/office/drawing/2014/main" id="{85FCFEB5-10E8-493E-A816-685B7ED82DC1}"/>
              </a:ext>
            </a:extLst>
          </p:cNvPr>
          <p:cNvSpPr>
            <a:spLocks noGrp="1"/>
          </p:cNvSpPr>
          <p:nvPr>
            <p:ph idx="1"/>
          </p:nvPr>
        </p:nvSpPr>
        <p:spPr/>
        <p:txBody>
          <a:bodyPr>
            <a:normAutofit/>
          </a:bodyPr>
          <a:lstStyle/>
          <a:p>
            <a:r>
              <a:rPr lang="en-US" dirty="0"/>
              <a:t>On the other hand, we know we probably could change the latent vector and feed that to the generator and change the color. In practice, we do not know how to modify the latent variables to get the results we want.</a:t>
            </a:r>
          </a:p>
          <a:p>
            <a:endParaRPr lang="en-US" dirty="0"/>
          </a:p>
          <a:p>
            <a:r>
              <a:rPr lang="en-US" dirty="0"/>
              <a:t>Therefore, instead of changing the latent vector directly, we could attack the problem from a different direction. We can edit the manifold, for example, by drawing a black stripe on the shoes, then use that to optimize the latent variables, and then project that to generate another image on the manifold.</a:t>
            </a:r>
          </a:p>
        </p:txBody>
      </p:sp>
    </p:spTree>
    <p:extLst>
      <p:ext uri="{BB962C8B-B14F-4D97-AF65-F5344CB8AC3E}">
        <p14:creationId xmlns:p14="http://schemas.microsoft.com/office/powerpoint/2010/main" val="4064325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C456-70E2-47F1-87A7-571E65D1F3F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AFEED34-090B-44FF-BE5D-7E2896BF44C1}"/>
              </a:ext>
            </a:extLst>
          </p:cNvPr>
          <p:cNvSpPr>
            <a:spLocks noGrp="1"/>
          </p:cNvSpPr>
          <p:nvPr>
            <p:ph idx="1"/>
          </p:nvPr>
        </p:nvSpPr>
        <p:spPr/>
        <p:txBody>
          <a:bodyPr/>
          <a:lstStyle/>
          <a:p>
            <a:pPr algn="l"/>
            <a:r>
              <a:rPr lang="en-US" sz="1800" b="0" i="0" u="none" strike="noStrike" baseline="0" dirty="0">
                <a:solidFill>
                  <a:srgbClr val="222222"/>
                </a:solidFill>
                <a:latin typeface="LiberationSerif"/>
              </a:rPr>
              <a:t>Essentially, we are performing optimization as previously described for manifold projection but with different loss functions. We</a:t>
            </a:r>
          </a:p>
          <a:p>
            <a:pPr algn="l"/>
            <a:r>
              <a:rPr lang="en-US" sz="1800" b="0" i="0" u="none" strike="noStrike" baseline="0" dirty="0">
                <a:solidFill>
                  <a:srgbClr val="222222"/>
                </a:solidFill>
                <a:latin typeface="LiberationSerif"/>
              </a:rPr>
              <a:t>want to find an image manifold </a:t>
            </a:r>
            <a:r>
              <a:rPr lang="en-US" sz="1800" b="0" i="1" u="none" strike="noStrike" baseline="0" dirty="0">
                <a:solidFill>
                  <a:srgbClr val="222222"/>
                </a:solidFill>
                <a:latin typeface="LiberationSerif-Italic"/>
              </a:rPr>
              <a:t>x </a:t>
            </a:r>
            <a:r>
              <a:rPr lang="en-US" sz="1800" b="0" i="0" u="none" strike="noStrike" baseline="0" dirty="0">
                <a:solidFill>
                  <a:srgbClr val="222222"/>
                </a:solidFill>
                <a:latin typeface="LiberationSerif"/>
              </a:rPr>
              <a:t>that minimizes the following equation:</a:t>
            </a:r>
          </a:p>
          <a:p>
            <a:pPr algn="l"/>
            <a:endParaRPr lang="en-US" sz="1800" dirty="0">
              <a:solidFill>
                <a:srgbClr val="222222"/>
              </a:solidFill>
              <a:latin typeface="LiberationSerif"/>
            </a:endParaRPr>
          </a:p>
          <a:p>
            <a:pPr algn="l"/>
            <a:endParaRPr lang="en-US" sz="1800" dirty="0">
              <a:solidFill>
                <a:srgbClr val="222222"/>
              </a:solidFill>
              <a:latin typeface="LiberationSerif"/>
            </a:endParaRPr>
          </a:p>
          <a:p>
            <a:pPr algn="l"/>
            <a:endParaRPr lang="en-US" sz="1800" dirty="0">
              <a:solidFill>
                <a:srgbClr val="222222"/>
              </a:solidFill>
              <a:latin typeface="LiberationSerif"/>
            </a:endParaRPr>
          </a:p>
          <a:p>
            <a:pPr algn="l"/>
            <a:endParaRPr lang="en-US" sz="1800" dirty="0">
              <a:solidFill>
                <a:srgbClr val="222222"/>
              </a:solidFill>
              <a:latin typeface="LiberationSerif"/>
            </a:endParaRPr>
          </a:p>
          <a:p>
            <a:pPr algn="l"/>
            <a:endParaRPr lang="en-US" sz="1800" dirty="0">
              <a:solidFill>
                <a:srgbClr val="222222"/>
              </a:solidFill>
              <a:latin typeface="LiberationSerif"/>
            </a:endParaRPr>
          </a:p>
          <a:p>
            <a:pPr algn="l"/>
            <a:endParaRPr lang="en-US" sz="1800" dirty="0">
              <a:solidFill>
                <a:srgbClr val="222222"/>
              </a:solidFill>
              <a:latin typeface="LiberationSerif"/>
            </a:endParaRPr>
          </a:p>
          <a:p>
            <a:pPr algn="l"/>
            <a:r>
              <a:rPr lang="en-US" dirty="0">
                <a:solidFill>
                  <a:schemeClr val="bg1"/>
                </a:solidFill>
                <a:highlight>
                  <a:srgbClr val="000000"/>
                </a:highlight>
              </a:rPr>
              <a:t>Feature Matching: Match the feature vector extracted from user input with the feature vector of generated images using techniques like nearest neighbor search or similarity metrics.</a:t>
            </a:r>
          </a:p>
        </p:txBody>
      </p:sp>
      <p:pic>
        <p:nvPicPr>
          <p:cNvPr id="5" name="Picture 4">
            <a:extLst>
              <a:ext uri="{FF2B5EF4-FFF2-40B4-BE49-F238E27FC236}">
                <a16:creationId xmlns:a16="http://schemas.microsoft.com/office/drawing/2014/main" id="{6E23B806-1553-4945-938B-C407EB63DC94}"/>
              </a:ext>
            </a:extLst>
          </p:cNvPr>
          <p:cNvPicPr>
            <a:picLocks noChangeAspect="1"/>
          </p:cNvPicPr>
          <p:nvPr/>
        </p:nvPicPr>
        <p:blipFill>
          <a:blip r:embed="rId2"/>
          <a:stretch>
            <a:fillRect/>
          </a:stretch>
        </p:blipFill>
        <p:spPr>
          <a:xfrm>
            <a:off x="884364" y="3091529"/>
            <a:ext cx="10469436" cy="1819529"/>
          </a:xfrm>
          <a:prstGeom prst="rect">
            <a:avLst/>
          </a:prstGeom>
        </p:spPr>
      </p:pic>
    </p:spTree>
    <p:extLst>
      <p:ext uri="{BB962C8B-B14F-4D97-AF65-F5344CB8AC3E}">
        <p14:creationId xmlns:p14="http://schemas.microsoft.com/office/powerpoint/2010/main" val="2496094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B5F0-25DE-48AC-B391-15A1E28654C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BFD70C6-01E3-4660-8689-8F8CCCC068B2}"/>
              </a:ext>
            </a:extLst>
          </p:cNvPr>
          <p:cNvPicPr>
            <a:picLocks noGrp="1" noChangeAspect="1"/>
          </p:cNvPicPr>
          <p:nvPr>
            <p:ph idx="1"/>
          </p:nvPr>
        </p:nvPicPr>
        <p:blipFill>
          <a:blip r:embed="rId2"/>
          <a:stretch>
            <a:fillRect/>
          </a:stretch>
        </p:blipFill>
        <p:spPr>
          <a:xfrm>
            <a:off x="2094941" y="2072212"/>
            <a:ext cx="8002117" cy="3858163"/>
          </a:xfrm>
        </p:spPr>
      </p:pic>
    </p:spTree>
    <p:extLst>
      <p:ext uri="{BB962C8B-B14F-4D97-AF65-F5344CB8AC3E}">
        <p14:creationId xmlns:p14="http://schemas.microsoft.com/office/powerpoint/2010/main" val="86706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91039-A653-41D0-BB76-5B3B00BE46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0669F3-E390-44BC-91C8-C28813A20CA4}"/>
              </a:ext>
            </a:extLst>
          </p:cNvPr>
          <p:cNvSpPr>
            <a:spLocks noGrp="1"/>
          </p:cNvSpPr>
          <p:nvPr>
            <p:ph idx="1"/>
          </p:nvPr>
        </p:nvSpPr>
        <p:spPr/>
        <p:txBody>
          <a:bodyPr/>
          <a:lstStyle/>
          <a:p>
            <a:pPr algn="l"/>
            <a:r>
              <a:rPr lang="en-US" sz="1800" b="0" i="0" u="none" strike="noStrike" baseline="0" dirty="0">
                <a:solidFill>
                  <a:srgbClr val="222222"/>
                </a:solidFill>
                <a:latin typeface="LiberationSerif"/>
              </a:rPr>
              <a:t>The last term is the </a:t>
            </a:r>
            <a:r>
              <a:rPr lang="en-US" sz="1800" b="0" i="1" u="none" strike="noStrike" baseline="0" dirty="0">
                <a:solidFill>
                  <a:srgbClr val="222222"/>
                </a:solidFill>
                <a:latin typeface="LiberationSerif-Italic"/>
              </a:rPr>
              <a:t>GAN's adversarial loss</a:t>
            </a:r>
            <a:r>
              <a:rPr lang="en-US" sz="1800" b="0" i="0" u="none" strike="noStrike" baseline="0" dirty="0">
                <a:solidFill>
                  <a:srgbClr val="222222"/>
                </a:solidFill>
                <a:latin typeface="LiberationSerif"/>
              </a:rPr>
              <a:t>. This is used for making the manifold look real and improve the visual quality slightly.</a:t>
            </a:r>
            <a:endParaRPr lang="en-US" dirty="0"/>
          </a:p>
        </p:txBody>
      </p:sp>
      <p:pic>
        <p:nvPicPr>
          <p:cNvPr id="5" name="Picture 4">
            <a:extLst>
              <a:ext uri="{FF2B5EF4-FFF2-40B4-BE49-F238E27FC236}">
                <a16:creationId xmlns:a16="http://schemas.microsoft.com/office/drawing/2014/main" id="{23B346BC-6943-4575-9BE0-D889799D30A3}"/>
              </a:ext>
            </a:extLst>
          </p:cNvPr>
          <p:cNvPicPr>
            <a:picLocks noChangeAspect="1"/>
          </p:cNvPicPr>
          <p:nvPr/>
        </p:nvPicPr>
        <p:blipFill>
          <a:blip r:embed="rId2"/>
          <a:stretch>
            <a:fillRect/>
          </a:stretch>
        </p:blipFill>
        <p:spPr>
          <a:xfrm>
            <a:off x="789101" y="2803610"/>
            <a:ext cx="10564699" cy="1448002"/>
          </a:xfrm>
          <a:prstGeom prst="rect">
            <a:avLst/>
          </a:prstGeom>
        </p:spPr>
      </p:pic>
      <p:pic>
        <p:nvPicPr>
          <p:cNvPr id="7" name="Picture 6">
            <a:extLst>
              <a:ext uri="{FF2B5EF4-FFF2-40B4-BE49-F238E27FC236}">
                <a16:creationId xmlns:a16="http://schemas.microsoft.com/office/drawing/2014/main" id="{F7A3494E-359A-4447-B295-1CEA25FF56CD}"/>
              </a:ext>
            </a:extLst>
          </p:cNvPr>
          <p:cNvPicPr>
            <a:picLocks noChangeAspect="1"/>
          </p:cNvPicPr>
          <p:nvPr/>
        </p:nvPicPr>
        <p:blipFill>
          <a:blip r:embed="rId3"/>
          <a:stretch>
            <a:fillRect/>
          </a:stretch>
        </p:blipFill>
        <p:spPr>
          <a:xfrm>
            <a:off x="838200" y="4502205"/>
            <a:ext cx="3667637" cy="543001"/>
          </a:xfrm>
          <a:prstGeom prst="rect">
            <a:avLst/>
          </a:prstGeom>
        </p:spPr>
      </p:pic>
    </p:spTree>
    <p:extLst>
      <p:ext uri="{BB962C8B-B14F-4D97-AF65-F5344CB8AC3E}">
        <p14:creationId xmlns:p14="http://schemas.microsoft.com/office/powerpoint/2010/main" val="332594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B25F-AD23-4C85-938B-A206CE6DD15A}"/>
              </a:ext>
            </a:extLst>
          </p:cNvPr>
          <p:cNvSpPr>
            <a:spLocks noGrp="1"/>
          </p:cNvSpPr>
          <p:nvPr>
            <p:ph type="title"/>
          </p:nvPr>
        </p:nvSpPr>
        <p:spPr/>
        <p:txBody>
          <a:bodyPr/>
          <a:lstStyle/>
          <a:p>
            <a:r>
              <a:rPr lang="en-US" dirty="0"/>
              <a:t>Pix2pixHD Vs Pix2pix</a:t>
            </a:r>
          </a:p>
        </p:txBody>
      </p:sp>
      <p:sp>
        <p:nvSpPr>
          <p:cNvPr id="3" name="Content Placeholder 2">
            <a:extLst>
              <a:ext uri="{FF2B5EF4-FFF2-40B4-BE49-F238E27FC236}">
                <a16:creationId xmlns:a16="http://schemas.microsoft.com/office/drawing/2014/main" id="{6957185A-E8DD-42AC-A147-01CF04B0900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4656859-38CD-4B83-8EE2-4E78B4C25E22}"/>
              </a:ext>
            </a:extLst>
          </p:cNvPr>
          <p:cNvPicPr>
            <a:picLocks noChangeAspect="1"/>
          </p:cNvPicPr>
          <p:nvPr/>
        </p:nvPicPr>
        <p:blipFill>
          <a:blip r:embed="rId2"/>
          <a:stretch>
            <a:fillRect/>
          </a:stretch>
        </p:blipFill>
        <p:spPr>
          <a:xfrm>
            <a:off x="675226" y="1825625"/>
            <a:ext cx="11002911" cy="4172532"/>
          </a:xfrm>
          <a:prstGeom prst="rect">
            <a:avLst/>
          </a:prstGeom>
        </p:spPr>
      </p:pic>
    </p:spTree>
    <p:extLst>
      <p:ext uri="{BB962C8B-B14F-4D97-AF65-F5344CB8AC3E}">
        <p14:creationId xmlns:p14="http://schemas.microsoft.com/office/powerpoint/2010/main" val="2552526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61F4-9E7B-4EBD-BE44-C139C4BA1C09}"/>
              </a:ext>
            </a:extLst>
          </p:cNvPr>
          <p:cNvSpPr>
            <a:spLocks noGrp="1"/>
          </p:cNvSpPr>
          <p:nvPr>
            <p:ph type="title"/>
          </p:nvPr>
        </p:nvSpPr>
        <p:spPr/>
        <p:txBody>
          <a:bodyPr/>
          <a:lstStyle/>
          <a:p>
            <a:r>
              <a:rPr lang="en-US" dirty="0"/>
              <a:t>Pix2pixHD</a:t>
            </a:r>
          </a:p>
        </p:txBody>
      </p:sp>
      <p:sp>
        <p:nvSpPr>
          <p:cNvPr id="3" name="Content Placeholder 2">
            <a:extLst>
              <a:ext uri="{FF2B5EF4-FFF2-40B4-BE49-F238E27FC236}">
                <a16:creationId xmlns:a16="http://schemas.microsoft.com/office/drawing/2014/main" id="{890E604F-5316-4D4E-B633-A832F4B0B72C}"/>
              </a:ext>
            </a:extLst>
          </p:cNvPr>
          <p:cNvSpPr>
            <a:spLocks noGrp="1"/>
          </p:cNvSpPr>
          <p:nvPr>
            <p:ph idx="1"/>
          </p:nvPr>
        </p:nvSpPr>
        <p:spPr/>
        <p:txBody>
          <a:bodyPr/>
          <a:lstStyle/>
          <a:p>
            <a:r>
              <a:rPr lang="en-US" dirty="0"/>
              <a:t>pix2pixHD is an upgraded version of pix2pix that can generate high-definition (HD) images.</a:t>
            </a:r>
          </a:p>
          <a:p>
            <a:r>
              <a:rPr lang="en-US" dirty="0"/>
              <a:t>In order to generate high-resolution images, pix2pixHD uses two generators at different image resolutions at coarse- and fine-scale.</a:t>
            </a:r>
          </a:p>
          <a:p>
            <a:pPr lvl="1"/>
            <a:r>
              <a:rPr lang="en-US" dirty="0"/>
              <a:t>The coarse generator G1 works at half the image resolution; that is, the input and target images are </a:t>
            </a:r>
            <a:r>
              <a:rPr lang="en-US" dirty="0" err="1"/>
              <a:t>downsampled</a:t>
            </a:r>
            <a:r>
              <a:rPr lang="en-US" dirty="0"/>
              <a:t> into half the resolution.</a:t>
            </a:r>
          </a:p>
          <a:p>
            <a:pPr lvl="1"/>
            <a:r>
              <a:rPr lang="en-US" dirty="0"/>
              <a:t>the fine generator G2, which works on the full-image scale.</a:t>
            </a:r>
          </a:p>
        </p:txBody>
      </p:sp>
    </p:spTree>
    <p:extLst>
      <p:ext uri="{BB962C8B-B14F-4D97-AF65-F5344CB8AC3E}">
        <p14:creationId xmlns:p14="http://schemas.microsoft.com/office/powerpoint/2010/main" val="411695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641F-75BE-4AE4-84A0-374CBC873098}"/>
              </a:ext>
            </a:extLst>
          </p:cNvPr>
          <p:cNvSpPr>
            <a:spLocks noGrp="1"/>
          </p:cNvSpPr>
          <p:nvPr>
            <p:ph type="title"/>
          </p:nvPr>
        </p:nvSpPr>
        <p:spPr/>
        <p:txBody>
          <a:bodyPr/>
          <a:lstStyle/>
          <a:p>
            <a:r>
              <a:rPr lang="en-US" dirty="0"/>
              <a:t>Pix2pixHD</a:t>
            </a:r>
          </a:p>
        </p:txBody>
      </p:sp>
      <p:sp>
        <p:nvSpPr>
          <p:cNvPr id="3" name="Content Placeholder 2">
            <a:extLst>
              <a:ext uri="{FF2B5EF4-FFF2-40B4-BE49-F238E27FC236}">
                <a16:creationId xmlns:a16="http://schemas.microsoft.com/office/drawing/2014/main" id="{96A3D5C1-3C19-482A-BE55-A8518C0C3541}"/>
              </a:ext>
            </a:extLst>
          </p:cNvPr>
          <p:cNvSpPr>
            <a:spLocks noGrp="1"/>
          </p:cNvSpPr>
          <p:nvPr>
            <p:ph idx="1"/>
          </p:nvPr>
        </p:nvSpPr>
        <p:spPr/>
        <p:txBody>
          <a:bodyPr/>
          <a:lstStyle/>
          <a:p>
            <a:r>
              <a:rPr lang="en-US" dirty="0"/>
              <a:t>we can see that G 's encoder output concatenates with G 's features and feeds into the decoder part of G to generate high-resolution images. This setting is also known as a coarse-to-fine generator.</a:t>
            </a:r>
          </a:p>
          <a:p>
            <a:r>
              <a:rPr lang="en-US" dirty="0"/>
              <a:t>pix2pixHD uses three </a:t>
            </a:r>
            <a:r>
              <a:rPr lang="en-US" dirty="0" err="1"/>
              <a:t>PatchGAN</a:t>
            </a:r>
            <a:r>
              <a:rPr lang="en-US" dirty="0"/>
              <a:t> discriminators that operate at different image scales. A new loss, known as feature matching loss, is used to match the layer features between the real and fake images.</a:t>
            </a:r>
          </a:p>
        </p:txBody>
      </p:sp>
      <p:pic>
        <p:nvPicPr>
          <p:cNvPr id="5" name="Picture 4">
            <a:extLst>
              <a:ext uri="{FF2B5EF4-FFF2-40B4-BE49-F238E27FC236}">
                <a16:creationId xmlns:a16="http://schemas.microsoft.com/office/drawing/2014/main" id="{C4EFC8E5-2B80-4EE4-9E9F-BB392395F40C}"/>
              </a:ext>
            </a:extLst>
          </p:cNvPr>
          <p:cNvPicPr>
            <a:picLocks noChangeAspect="1"/>
          </p:cNvPicPr>
          <p:nvPr/>
        </p:nvPicPr>
        <p:blipFill>
          <a:blip r:embed="rId2"/>
          <a:stretch>
            <a:fillRect/>
          </a:stretch>
        </p:blipFill>
        <p:spPr>
          <a:xfrm>
            <a:off x="3630706" y="4215096"/>
            <a:ext cx="6747421" cy="1961867"/>
          </a:xfrm>
          <a:prstGeom prst="rect">
            <a:avLst/>
          </a:prstGeom>
        </p:spPr>
      </p:pic>
      <p:pic>
        <p:nvPicPr>
          <p:cNvPr id="7" name="Picture 6">
            <a:extLst>
              <a:ext uri="{FF2B5EF4-FFF2-40B4-BE49-F238E27FC236}">
                <a16:creationId xmlns:a16="http://schemas.microsoft.com/office/drawing/2014/main" id="{68EDEE66-3A62-471B-865C-1F3EF884FD7A}"/>
              </a:ext>
            </a:extLst>
          </p:cNvPr>
          <p:cNvPicPr>
            <a:picLocks noChangeAspect="1"/>
          </p:cNvPicPr>
          <p:nvPr/>
        </p:nvPicPr>
        <p:blipFill>
          <a:blip r:embed="rId3"/>
          <a:stretch>
            <a:fillRect/>
          </a:stretch>
        </p:blipFill>
        <p:spPr>
          <a:xfrm>
            <a:off x="6844557" y="419604"/>
            <a:ext cx="3953427" cy="1019317"/>
          </a:xfrm>
          <a:prstGeom prst="rect">
            <a:avLst/>
          </a:prstGeom>
        </p:spPr>
      </p:pic>
    </p:spTree>
    <p:extLst>
      <p:ext uri="{BB962C8B-B14F-4D97-AF65-F5344CB8AC3E}">
        <p14:creationId xmlns:p14="http://schemas.microsoft.com/office/powerpoint/2010/main" val="2254032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71742-070D-48D4-9FBB-DCB31F8628E0}"/>
              </a:ext>
            </a:extLst>
          </p:cNvPr>
          <p:cNvSpPr>
            <a:spLocks noGrp="1"/>
          </p:cNvSpPr>
          <p:nvPr>
            <p:ph type="title"/>
          </p:nvPr>
        </p:nvSpPr>
        <p:spPr/>
        <p:txBody>
          <a:bodyPr/>
          <a:lstStyle/>
          <a:p>
            <a:r>
              <a:rPr lang="en-US" dirty="0"/>
              <a:t>Spatially-Adaptive Normalization</a:t>
            </a:r>
          </a:p>
        </p:txBody>
      </p:sp>
      <p:sp>
        <p:nvSpPr>
          <p:cNvPr id="3" name="Content Placeholder 2">
            <a:extLst>
              <a:ext uri="{FF2B5EF4-FFF2-40B4-BE49-F238E27FC236}">
                <a16:creationId xmlns:a16="http://schemas.microsoft.com/office/drawing/2014/main" id="{B60D5CE7-9B75-4320-B383-7F8E618CD777}"/>
              </a:ext>
            </a:extLst>
          </p:cNvPr>
          <p:cNvSpPr>
            <a:spLocks noGrp="1"/>
          </p:cNvSpPr>
          <p:nvPr>
            <p:ph idx="1"/>
          </p:nvPr>
        </p:nvSpPr>
        <p:spPr/>
        <p:txBody>
          <a:bodyPr/>
          <a:lstStyle/>
          <a:p>
            <a:r>
              <a:rPr lang="en-US" b="1" dirty="0"/>
              <a:t>SPADE, or Spatially-Adaptive Normalization is a conditional normalization method for semantic image synthesis. Similar to Batch Normalization, the activation is normalized in the channel-wise manner and then modulated with learned scale and bias.</a:t>
            </a:r>
          </a:p>
          <a:p>
            <a:r>
              <a:rPr lang="en-US" b="1" dirty="0"/>
              <a:t> In the SPADE, the mask is first projected onto an embedding space and then convolved to produce the modulation parameters </a:t>
            </a:r>
            <a:r>
              <a:rPr lang="en-US" b="1" dirty="0">
                <a:latin typeface="Symbol" panose="05050102010706020507" pitchFamily="18" charset="2"/>
              </a:rPr>
              <a:t>g</a:t>
            </a:r>
            <a:r>
              <a:rPr lang="en-US" b="1" dirty="0"/>
              <a:t> and </a:t>
            </a:r>
            <a:r>
              <a:rPr lang="en-US" b="1" dirty="0">
                <a:latin typeface="Symbol" panose="05050102010706020507" pitchFamily="18" charset="2"/>
              </a:rPr>
              <a:t>b</a:t>
            </a:r>
          </a:p>
          <a:p>
            <a:r>
              <a:rPr lang="en-US" b="1" dirty="0"/>
              <a:t>SPADE try to remove the art effects in Pix2PixHD</a:t>
            </a:r>
          </a:p>
        </p:txBody>
      </p:sp>
    </p:spTree>
    <p:extLst>
      <p:ext uri="{BB962C8B-B14F-4D97-AF65-F5344CB8AC3E}">
        <p14:creationId xmlns:p14="http://schemas.microsoft.com/office/powerpoint/2010/main" val="234326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BB28-1F4E-440A-B07E-1B368A2B7A45}"/>
              </a:ext>
            </a:extLst>
          </p:cNvPr>
          <p:cNvSpPr>
            <a:spLocks noGrp="1"/>
          </p:cNvSpPr>
          <p:nvPr>
            <p:ph type="title"/>
          </p:nvPr>
        </p:nvSpPr>
        <p:spPr/>
        <p:txBody>
          <a:bodyPr/>
          <a:lstStyle/>
          <a:p>
            <a:r>
              <a:rPr lang="en-US" b="1" i="0" dirty="0">
                <a:solidFill>
                  <a:srgbClr val="0F2C3E"/>
                </a:solidFill>
                <a:effectLst/>
                <a:latin typeface="source serif 4"/>
              </a:rPr>
              <a:t>What is an Interactive GAN (iGAN)?</a:t>
            </a:r>
            <a:endParaRPr lang="en-US" dirty="0"/>
          </a:p>
        </p:txBody>
      </p:sp>
      <p:sp>
        <p:nvSpPr>
          <p:cNvPr id="3" name="Content Placeholder 2">
            <a:extLst>
              <a:ext uri="{FF2B5EF4-FFF2-40B4-BE49-F238E27FC236}">
                <a16:creationId xmlns:a16="http://schemas.microsoft.com/office/drawing/2014/main" id="{EFDCD6F7-9E8F-4C27-B2CF-E70869BD3753}"/>
              </a:ext>
            </a:extLst>
          </p:cNvPr>
          <p:cNvSpPr>
            <a:spLocks noGrp="1"/>
          </p:cNvSpPr>
          <p:nvPr>
            <p:ph idx="1"/>
          </p:nvPr>
        </p:nvSpPr>
        <p:spPr/>
        <p:txBody>
          <a:bodyPr/>
          <a:lstStyle/>
          <a:p>
            <a:r>
              <a:rPr lang="en-US" dirty="0"/>
              <a:t>An Interactive GAN (iGAN) is an extension of the traditional GAN architecture that allows users to control the generation process interactively. It enables users to manipulate the generated outputs in real-time by providing semantic inputs. </a:t>
            </a:r>
          </a:p>
        </p:txBody>
      </p:sp>
    </p:spTree>
    <p:extLst>
      <p:ext uri="{BB962C8B-B14F-4D97-AF65-F5344CB8AC3E}">
        <p14:creationId xmlns:p14="http://schemas.microsoft.com/office/powerpoint/2010/main" val="40875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D475-4B62-40E2-943E-A7620F3294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C10123-7B8B-4E0C-8195-9DBBDE87AB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78F6F76-C13F-41B9-B066-F3931416AB62}"/>
              </a:ext>
            </a:extLst>
          </p:cNvPr>
          <p:cNvPicPr>
            <a:picLocks noChangeAspect="1"/>
          </p:cNvPicPr>
          <p:nvPr/>
        </p:nvPicPr>
        <p:blipFill>
          <a:blip r:embed="rId2"/>
          <a:stretch>
            <a:fillRect/>
          </a:stretch>
        </p:blipFill>
        <p:spPr>
          <a:xfrm>
            <a:off x="0" y="447675"/>
            <a:ext cx="12192000" cy="5962650"/>
          </a:xfrm>
          <a:prstGeom prst="rect">
            <a:avLst/>
          </a:prstGeom>
        </p:spPr>
      </p:pic>
    </p:spTree>
    <p:extLst>
      <p:ext uri="{BB962C8B-B14F-4D97-AF65-F5344CB8AC3E}">
        <p14:creationId xmlns:p14="http://schemas.microsoft.com/office/powerpoint/2010/main" val="3849065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58B8-9FE1-4CEB-8E84-1B6BE43DA535}"/>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3CB266BF-B451-41E9-BBE7-26559E2E152D}"/>
              </a:ext>
            </a:extLst>
          </p:cNvPr>
          <p:cNvSpPr>
            <a:spLocks noGrp="1"/>
          </p:cNvSpPr>
          <p:nvPr>
            <p:ph idx="1"/>
          </p:nvPr>
        </p:nvSpPr>
        <p:spPr/>
        <p:txBody>
          <a:bodyPr/>
          <a:lstStyle/>
          <a:p>
            <a:r>
              <a:rPr lang="en-US" dirty="0"/>
              <a:t>Modify your batch norm</a:t>
            </a:r>
          </a:p>
        </p:txBody>
      </p:sp>
      <p:pic>
        <p:nvPicPr>
          <p:cNvPr id="5" name="Picture 4">
            <a:extLst>
              <a:ext uri="{FF2B5EF4-FFF2-40B4-BE49-F238E27FC236}">
                <a16:creationId xmlns:a16="http://schemas.microsoft.com/office/drawing/2014/main" id="{E23E1D2D-E755-4B19-B4EA-D3CBFD2256F3}"/>
              </a:ext>
            </a:extLst>
          </p:cNvPr>
          <p:cNvPicPr>
            <a:picLocks noChangeAspect="1"/>
          </p:cNvPicPr>
          <p:nvPr/>
        </p:nvPicPr>
        <p:blipFill>
          <a:blip r:embed="rId2"/>
          <a:stretch>
            <a:fillRect/>
          </a:stretch>
        </p:blipFill>
        <p:spPr>
          <a:xfrm>
            <a:off x="838200" y="4924174"/>
            <a:ext cx="6449775" cy="952712"/>
          </a:xfrm>
          <a:prstGeom prst="rect">
            <a:avLst/>
          </a:prstGeom>
        </p:spPr>
      </p:pic>
      <p:pic>
        <p:nvPicPr>
          <p:cNvPr id="7" name="Picture 6">
            <a:extLst>
              <a:ext uri="{FF2B5EF4-FFF2-40B4-BE49-F238E27FC236}">
                <a16:creationId xmlns:a16="http://schemas.microsoft.com/office/drawing/2014/main" id="{E800288C-D4D5-4096-BB10-809A91CF9EE1}"/>
              </a:ext>
            </a:extLst>
          </p:cNvPr>
          <p:cNvPicPr>
            <a:picLocks noChangeAspect="1"/>
          </p:cNvPicPr>
          <p:nvPr/>
        </p:nvPicPr>
        <p:blipFill>
          <a:blip r:embed="rId3"/>
          <a:stretch>
            <a:fillRect/>
          </a:stretch>
        </p:blipFill>
        <p:spPr>
          <a:xfrm>
            <a:off x="838200" y="2329056"/>
            <a:ext cx="5372850" cy="2505425"/>
          </a:xfrm>
          <a:prstGeom prst="rect">
            <a:avLst/>
          </a:prstGeom>
        </p:spPr>
      </p:pic>
    </p:spTree>
    <p:extLst>
      <p:ext uri="{BB962C8B-B14F-4D97-AF65-F5344CB8AC3E}">
        <p14:creationId xmlns:p14="http://schemas.microsoft.com/office/powerpoint/2010/main" val="139422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58B8-9FE1-4CEB-8E84-1B6BE43DA535}"/>
              </a:ext>
            </a:extLst>
          </p:cNvPr>
          <p:cNvSpPr>
            <a:spLocks noGrp="1"/>
          </p:cNvSpPr>
          <p:nvPr>
            <p:ph type="title"/>
          </p:nvPr>
        </p:nvSpPr>
        <p:spPr/>
        <p:txBody>
          <a:bodyPr/>
          <a:lstStyle/>
          <a:p>
            <a:r>
              <a:rPr lang="en-US" dirty="0"/>
              <a:t>The Idea</a:t>
            </a:r>
          </a:p>
        </p:txBody>
      </p:sp>
      <p:pic>
        <p:nvPicPr>
          <p:cNvPr id="6" name="Content Placeholder 5">
            <a:extLst>
              <a:ext uri="{FF2B5EF4-FFF2-40B4-BE49-F238E27FC236}">
                <a16:creationId xmlns:a16="http://schemas.microsoft.com/office/drawing/2014/main" id="{B9AF74B3-F6BC-4EC6-9C36-13D36A1FAB0D}"/>
              </a:ext>
            </a:extLst>
          </p:cNvPr>
          <p:cNvPicPr>
            <a:picLocks noGrp="1" noChangeAspect="1"/>
          </p:cNvPicPr>
          <p:nvPr>
            <p:ph idx="1"/>
          </p:nvPr>
        </p:nvPicPr>
        <p:blipFill>
          <a:blip r:embed="rId2"/>
          <a:stretch>
            <a:fillRect/>
          </a:stretch>
        </p:blipFill>
        <p:spPr>
          <a:xfrm>
            <a:off x="548583" y="4312331"/>
            <a:ext cx="7240010" cy="1619476"/>
          </a:xfrm>
        </p:spPr>
      </p:pic>
      <p:pic>
        <p:nvPicPr>
          <p:cNvPr id="7" name="Picture 6">
            <a:extLst>
              <a:ext uri="{FF2B5EF4-FFF2-40B4-BE49-F238E27FC236}">
                <a16:creationId xmlns:a16="http://schemas.microsoft.com/office/drawing/2014/main" id="{E800288C-D4D5-4096-BB10-809A91CF9EE1}"/>
              </a:ext>
            </a:extLst>
          </p:cNvPr>
          <p:cNvPicPr>
            <a:picLocks noChangeAspect="1"/>
          </p:cNvPicPr>
          <p:nvPr/>
        </p:nvPicPr>
        <p:blipFill>
          <a:blip r:embed="rId3"/>
          <a:stretch>
            <a:fillRect/>
          </a:stretch>
        </p:blipFill>
        <p:spPr>
          <a:xfrm>
            <a:off x="548583" y="1847525"/>
            <a:ext cx="5372850" cy="2505425"/>
          </a:xfrm>
          <a:prstGeom prst="rect">
            <a:avLst/>
          </a:prstGeom>
        </p:spPr>
      </p:pic>
      <p:pic>
        <p:nvPicPr>
          <p:cNvPr id="9" name="Picture 8">
            <a:extLst>
              <a:ext uri="{FF2B5EF4-FFF2-40B4-BE49-F238E27FC236}">
                <a16:creationId xmlns:a16="http://schemas.microsoft.com/office/drawing/2014/main" id="{96A4C32A-AE90-4679-A596-478954AB0530}"/>
              </a:ext>
            </a:extLst>
          </p:cNvPr>
          <p:cNvPicPr>
            <a:picLocks noChangeAspect="1"/>
          </p:cNvPicPr>
          <p:nvPr/>
        </p:nvPicPr>
        <p:blipFill>
          <a:blip r:embed="rId4"/>
          <a:stretch>
            <a:fillRect/>
          </a:stretch>
        </p:blipFill>
        <p:spPr>
          <a:xfrm>
            <a:off x="8165491" y="1455423"/>
            <a:ext cx="3750984" cy="3947153"/>
          </a:xfrm>
          <a:prstGeom prst="rect">
            <a:avLst/>
          </a:prstGeom>
        </p:spPr>
      </p:pic>
    </p:spTree>
    <p:extLst>
      <p:ext uri="{BB962C8B-B14F-4D97-AF65-F5344CB8AC3E}">
        <p14:creationId xmlns:p14="http://schemas.microsoft.com/office/powerpoint/2010/main" val="2544751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ED56-0B49-4F10-ABBB-C9DE7973310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60B6AF-0DD4-44F0-B544-E03575A619FC}"/>
              </a:ext>
            </a:extLst>
          </p:cNvPr>
          <p:cNvPicPr>
            <a:picLocks noGrp="1" noChangeAspect="1"/>
          </p:cNvPicPr>
          <p:nvPr>
            <p:ph idx="1"/>
          </p:nvPr>
        </p:nvPicPr>
        <p:blipFill>
          <a:blip r:embed="rId2"/>
          <a:stretch>
            <a:fillRect/>
          </a:stretch>
        </p:blipFill>
        <p:spPr>
          <a:xfrm>
            <a:off x="2152600" y="1825625"/>
            <a:ext cx="7886800" cy="4351338"/>
          </a:xfrm>
        </p:spPr>
      </p:pic>
    </p:spTree>
    <p:extLst>
      <p:ext uri="{BB962C8B-B14F-4D97-AF65-F5344CB8AC3E}">
        <p14:creationId xmlns:p14="http://schemas.microsoft.com/office/powerpoint/2010/main" val="3440194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CBEB-A2BD-46D4-A639-19D4AA301A1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77DD46-1CBC-4FA1-9AD5-6E4D86503767}"/>
              </a:ext>
            </a:extLst>
          </p:cNvPr>
          <p:cNvPicPr>
            <a:picLocks noGrp="1" noChangeAspect="1"/>
          </p:cNvPicPr>
          <p:nvPr>
            <p:ph idx="1"/>
          </p:nvPr>
        </p:nvPicPr>
        <p:blipFill>
          <a:blip r:embed="rId2"/>
          <a:stretch>
            <a:fillRect/>
          </a:stretch>
        </p:blipFill>
        <p:spPr>
          <a:xfrm>
            <a:off x="3486298" y="2079812"/>
            <a:ext cx="7941859" cy="2091356"/>
          </a:xfrm>
        </p:spPr>
      </p:pic>
      <p:pic>
        <p:nvPicPr>
          <p:cNvPr id="7" name="Picture 6">
            <a:extLst>
              <a:ext uri="{FF2B5EF4-FFF2-40B4-BE49-F238E27FC236}">
                <a16:creationId xmlns:a16="http://schemas.microsoft.com/office/drawing/2014/main" id="{C8711112-87D5-4B15-998E-CF87B7495496}"/>
              </a:ext>
            </a:extLst>
          </p:cNvPr>
          <p:cNvPicPr>
            <a:picLocks noChangeAspect="1"/>
          </p:cNvPicPr>
          <p:nvPr/>
        </p:nvPicPr>
        <p:blipFill>
          <a:blip r:embed="rId3"/>
          <a:stretch>
            <a:fillRect/>
          </a:stretch>
        </p:blipFill>
        <p:spPr>
          <a:xfrm>
            <a:off x="1042230" y="4384540"/>
            <a:ext cx="4851769" cy="1003247"/>
          </a:xfrm>
          <a:prstGeom prst="rect">
            <a:avLst/>
          </a:prstGeom>
        </p:spPr>
      </p:pic>
    </p:spTree>
    <p:extLst>
      <p:ext uri="{BB962C8B-B14F-4D97-AF65-F5344CB8AC3E}">
        <p14:creationId xmlns:p14="http://schemas.microsoft.com/office/powerpoint/2010/main" val="3182140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45C4-C149-40D2-AB55-9F3E290019F0}"/>
              </a:ext>
            </a:extLst>
          </p:cNvPr>
          <p:cNvSpPr>
            <a:spLocks noGrp="1"/>
          </p:cNvSpPr>
          <p:nvPr>
            <p:ph type="title"/>
          </p:nvPr>
        </p:nvSpPr>
        <p:spPr/>
        <p:txBody>
          <a:bodyPr/>
          <a:lstStyle/>
          <a:p>
            <a:r>
              <a:rPr lang="en-US" dirty="0" err="1"/>
              <a:t>GauGAN</a:t>
            </a:r>
            <a:endParaRPr lang="en-US" dirty="0"/>
          </a:p>
        </p:txBody>
      </p:sp>
      <p:sp>
        <p:nvSpPr>
          <p:cNvPr id="3" name="Content Placeholder 2">
            <a:extLst>
              <a:ext uri="{FF2B5EF4-FFF2-40B4-BE49-F238E27FC236}">
                <a16:creationId xmlns:a16="http://schemas.microsoft.com/office/drawing/2014/main" id="{D89A0C5C-BFFA-40EE-9A1A-6BD66C510ADB}"/>
              </a:ext>
            </a:extLst>
          </p:cNvPr>
          <p:cNvSpPr>
            <a:spLocks noGrp="1"/>
          </p:cNvSpPr>
          <p:nvPr>
            <p:ph idx="1"/>
          </p:nvPr>
        </p:nvSpPr>
        <p:spPr/>
        <p:txBody>
          <a:bodyPr/>
          <a:lstStyle/>
          <a:p>
            <a:r>
              <a:rPr lang="en-US" dirty="0"/>
              <a:t>is a GAN from Nvidia , named after the famous artist Paul Gauguin ,is an interactive AI model that allows users to create photorealistic images from simple sketches. </a:t>
            </a:r>
          </a:p>
        </p:txBody>
      </p:sp>
      <p:pic>
        <p:nvPicPr>
          <p:cNvPr id="5" name="Picture 4">
            <a:extLst>
              <a:ext uri="{FF2B5EF4-FFF2-40B4-BE49-F238E27FC236}">
                <a16:creationId xmlns:a16="http://schemas.microsoft.com/office/drawing/2014/main" id="{42D3E0D8-7E9E-4DD1-B2A9-1F85E092FB14}"/>
              </a:ext>
            </a:extLst>
          </p:cNvPr>
          <p:cNvPicPr>
            <a:picLocks noChangeAspect="1"/>
          </p:cNvPicPr>
          <p:nvPr/>
        </p:nvPicPr>
        <p:blipFill>
          <a:blip r:embed="rId2"/>
          <a:stretch>
            <a:fillRect/>
          </a:stretch>
        </p:blipFill>
        <p:spPr>
          <a:xfrm>
            <a:off x="5348198" y="3159597"/>
            <a:ext cx="5296639" cy="2600688"/>
          </a:xfrm>
          <a:prstGeom prst="rect">
            <a:avLst/>
          </a:prstGeom>
        </p:spPr>
      </p:pic>
    </p:spTree>
    <p:extLst>
      <p:ext uri="{BB962C8B-B14F-4D97-AF65-F5344CB8AC3E}">
        <p14:creationId xmlns:p14="http://schemas.microsoft.com/office/powerpoint/2010/main" val="136344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6BEF-73A1-4A7B-AF8E-7148B60379B8}"/>
              </a:ext>
            </a:extLst>
          </p:cNvPr>
          <p:cNvSpPr>
            <a:spLocks noGrp="1"/>
          </p:cNvSpPr>
          <p:nvPr>
            <p:ph type="title"/>
          </p:nvPr>
        </p:nvSpPr>
        <p:spPr/>
        <p:txBody>
          <a:bodyPr/>
          <a:lstStyle/>
          <a:p>
            <a:r>
              <a:rPr lang="en-US" dirty="0"/>
              <a:t>Building the </a:t>
            </a:r>
            <a:r>
              <a:rPr lang="en-US" dirty="0" err="1"/>
              <a:t>GauGAN</a:t>
            </a:r>
            <a:r>
              <a:rPr lang="en-US" dirty="0"/>
              <a:t> generator</a:t>
            </a:r>
          </a:p>
        </p:txBody>
      </p:sp>
      <p:sp>
        <p:nvSpPr>
          <p:cNvPr id="3" name="Content Placeholder 2">
            <a:extLst>
              <a:ext uri="{FF2B5EF4-FFF2-40B4-BE49-F238E27FC236}">
                <a16:creationId xmlns:a16="http://schemas.microsoft.com/office/drawing/2014/main" id="{DA48C89A-4BC7-45CA-BC74-AD29FDB9F8B3}"/>
              </a:ext>
            </a:extLst>
          </p:cNvPr>
          <p:cNvSpPr>
            <a:spLocks noGrp="1"/>
          </p:cNvSpPr>
          <p:nvPr>
            <p:ph idx="1"/>
          </p:nvPr>
        </p:nvSpPr>
        <p:spPr/>
        <p:txBody>
          <a:bodyPr/>
          <a:lstStyle/>
          <a:p>
            <a:r>
              <a:rPr lang="en-US" dirty="0"/>
              <a:t>In pix2pix, the generator takes in only one input – the semantic segmentation map. As there is no randomness in the network</a:t>
            </a:r>
          </a:p>
          <a:p>
            <a:r>
              <a:rPr lang="en-US" dirty="0"/>
              <a:t>One of the two methods used by </a:t>
            </a:r>
            <a:r>
              <a:rPr lang="en-US" dirty="0" err="1"/>
              <a:t>BicycleGAN</a:t>
            </a:r>
            <a:r>
              <a:rPr lang="en-US" dirty="0"/>
              <a:t> (Chapter 4, Image-to-Image Translation) to address this problem is using an encoder </a:t>
            </a:r>
            <a:r>
              <a:rPr lang="en-US" dirty="0">
                <a:solidFill>
                  <a:srgbClr val="FF0000"/>
                </a:solidFill>
              </a:rPr>
              <a:t>to encode the target image (the real photo) into latent vectors, </a:t>
            </a:r>
            <a:r>
              <a:rPr lang="en-US" dirty="0"/>
              <a:t>which are then used to sample random noise for the generator input. </a:t>
            </a:r>
          </a:p>
          <a:p>
            <a:r>
              <a:rPr lang="en-US" dirty="0"/>
              <a:t>This </a:t>
            </a:r>
            <a:r>
              <a:rPr lang="en-US" dirty="0" err="1"/>
              <a:t>cVAE</a:t>
            </a:r>
            <a:r>
              <a:rPr lang="en-US" dirty="0"/>
              <a:t>-GAN structure is used in the </a:t>
            </a:r>
            <a:r>
              <a:rPr lang="en-US" dirty="0" err="1"/>
              <a:t>GauGAN</a:t>
            </a:r>
            <a:r>
              <a:rPr lang="en-US" dirty="0"/>
              <a:t> generator.</a:t>
            </a:r>
          </a:p>
        </p:txBody>
      </p:sp>
      <p:pic>
        <p:nvPicPr>
          <p:cNvPr id="5" name="Picture 4">
            <a:extLst>
              <a:ext uri="{FF2B5EF4-FFF2-40B4-BE49-F238E27FC236}">
                <a16:creationId xmlns:a16="http://schemas.microsoft.com/office/drawing/2014/main" id="{BE2E2243-D7BE-4F08-B733-22316D9015B3}"/>
              </a:ext>
            </a:extLst>
          </p:cNvPr>
          <p:cNvPicPr>
            <a:picLocks noChangeAspect="1"/>
          </p:cNvPicPr>
          <p:nvPr/>
        </p:nvPicPr>
        <p:blipFill rotWithShape="1">
          <a:blip r:embed="rId2"/>
          <a:srcRect l="2210" t="4598"/>
          <a:stretch/>
        </p:blipFill>
        <p:spPr>
          <a:xfrm>
            <a:off x="7449671" y="4554070"/>
            <a:ext cx="2777003" cy="1712585"/>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7D2C03AB-82F9-4BBB-A5D9-AC5BAF31217E}"/>
                  </a:ext>
                </a:extLst>
              </p14:cNvPr>
              <p14:cNvContentPartPr/>
              <p14:nvPr/>
            </p14:nvContentPartPr>
            <p14:xfrm>
              <a:off x="2720340" y="2811600"/>
              <a:ext cx="4680" cy="360"/>
            </p14:xfrm>
          </p:contentPart>
        </mc:Choice>
        <mc:Fallback>
          <p:pic>
            <p:nvPicPr>
              <p:cNvPr id="10" name="Ink 9">
                <a:extLst>
                  <a:ext uri="{FF2B5EF4-FFF2-40B4-BE49-F238E27FC236}">
                    <a16:creationId xmlns:a16="http://schemas.microsoft.com/office/drawing/2014/main" id="{7D2C03AB-82F9-4BBB-A5D9-AC5BAF31217E}"/>
                  </a:ext>
                </a:extLst>
              </p:cNvPr>
              <p:cNvPicPr/>
              <p:nvPr/>
            </p:nvPicPr>
            <p:blipFill>
              <a:blip r:embed="rId4"/>
              <a:stretch>
                <a:fillRect/>
              </a:stretch>
            </p:blipFill>
            <p:spPr>
              <a:xfrm>
                <a:off x="2702340" y="2793960"/>
                <a:ext cx="40320" cy="36000"/>
              </a:xfrm>
              <a:prstGeom prst="rect">
                <a:avLst/>
              </a:prstGeom>
            </p:spPr>
          </p:pic>
        </mc:Fallback>
      </mc:AlternateContent>
    </p:spTree>
    <p:extLst>
      <p:ext uri="{BB962C8B-B14F-4D97-AF65-F5344CB8AC3E}">
        <p14:creationId xmlns:p14="http://schemas.microsoft.com/office/powerpoint/2010/main" val="2015183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BAEF-F28B-48B7-92E2-0A000FD2ADD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8CB031-9426-47FC-A28A-585A97FAFB11}"/>
              </a:ext>
            </a:extLst>
          </p:cNvPr>
          <p:cNvPicPr>
            <a:picLocks noGrp="1" noChangeAspect="1"/>
          </p:cNvPicPr>
          <p:nvPr>
            <p:ph idx="1"/>
          </p:nvPr>
        </p:nvPicPr>
        <p:blipFill>
          <a:blip r:embed="rId2"/>
          <a:stretch>
            <a:fillRect/>
          </a:stretch>
        </p:blipFill>
        <p:spPr>
          <a:xfrm>
            <a:off x="4525500" y="349623"/>
            <a:ext cx="4206445" cy="5827339"/>
          </a:xfrm>
        </p:spPr>
      </p:pic>
    </p:spTree>
    <p:extLst>
      <p:ext uri="{BB962C8B-B14F-4D97-AF65-F5344CB8AC3E}">
        <p14:creationId xmlns:p14="http://schemas.microsoft.com/office/powerpoint/2010/main" val="3112260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A923-F221-4638-9ED5-FEFA16669E10}"/>
              </a:ext>
            </a:extLst>
          </p:cNvPr>
          <p:cNvSpPr>
            <a:spLocks noGrp="1"/>
          </p:cNvSpPr>
          <p:nvPr>
            <p:ph type="title"/>
          </p:nvPr>
        </p:nvSpPr>
        <p:spPr/>
        <p:txBody>
          <a:bodyPr/>
          <a:lstStyle/>
          <a:p>
            <a:r>
              <a:rPr lang="en-US" dirty="0"/>
              <a:t>Building the discriminator</a:t>
            </a:r>
          </a:p>
        </p:txBody>
      </p:sp>
      <p:sp>
        <p:nvSpPr>
          <p:cNvPr id="3" name="Content Placeholder 2">
            <a:extLst>
              <a:ext uri="{FF2B5EF4-FFF2-40B4-BE49-F238E27FC236}">
                <a16:creationId xmlns:a16="http://schemas.microsoft.com/office/drawing/2014/main" id="{D0FE37F2-2E75-44D3-973B-12A8BEBEDB53}"/>
              </a:ext>
            </a:extLst>
          </p:cNvPr>
          <p:cNvSpPr>
            <a:spLocks noGrp="1"/>
          </p:cNvSpPr>
          <p:nvPr>
            <p:ph idx="1"/>
          </p:nvPr>
        </p:nvSpPr>
        <p:spPr/>
        <p:txBody>
          <a:bodyPr/>
          <a:lstStyle/>
          <a:p>
            <a:r>
              <a:rPr lang="en-US" dirty="0"/>
              <a:t>The discriminator is </a:t>
            </a:r>
            <a:r>
              <a:rPr lang="en-US" dirty="0" err="1"/>
              <a:t>PatchGAN</a:t>
            </a:r>
            <a:r>
              <a:rPr lang="en-US" dirty="0"/>
              <a:t>, where the input is a concatenation of the segmentation map and the generated image.</a:t>
            </a:r>
          </a:p>
          <a:p>
            <a:r>
              <a:rPr lang="en-US" dirty="0"/>
              <a:t>we will use the RGB segmentation map instead of a one-hot encoded segmentation mask</a:t>
            </a:r>
          </a:p>
        </p:txBody>
      </p:sp>
      <p:pic>
        <p:nvPicPr>
          <p:cNvPr id="5" name="Picture 4">
            <a:extLst>
              <a:ext uri="{FF2B5EF4-FFF2-40B4-BE49-F238E27FC236}">
                <a16:creationId xmlns:a16="http://schemas.microsoft.com/office/drawing/2014/main" id="{BD3713E7-F3E1-497E-AE6D-FE49BD95979E}"/>
              </a:ext>
            </a:extLst>
          </p:cNvPr>
          <p:cNvPicPr>
            <a:picLocks noChangeAspect="1"/>
          </p:cNvPicPr>
          <p:nvPr/>
        </p:nvPicPr>
        <p:blipFill>
          <a:blip r:embed="rId2"/>
          <a:stretch>
            <a:fillRect/>
          </a:stretch>
        </p:blipFill>
        <p:spPr>
          <a:xfrm>
            <a:off x="5961529" y="3322544"/>
            <a:ext cx="3221001" cy="2549959"/>
          </a:xfrm>
          <a:prstGeom prst="rect">
            <a:avLst/>
          </a:prstGeom>
        </p:spPr>
      </p:pic>
    </p:spTree>
    <p:extLst>
      <p:ext uri="{BB962C8B-B14F-4D97-AF65-F5344CB8AC3E}">
        <p14:creationId xmlns:p14="http://schemas.microsoft.com/office/powerpoint/2010/main" val="117498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9C65B-6366-42DB-AD3D-F711BA9B2A20}"/>
              </a:ext>
            </a:extLst>
          </p:cNvPr>
          <p:cNvSpPr>
            <a:spLocks noGrp="1"/>
          </p:cNvSpPr>
          <p:nvPr>
            <p:ph type="title"/>
          </p:nvPr>
        </p:nvSpPr>
        <p:spPr/>
        <p:txBody>
          <a:bodyPr/>
          <a:lstStyle/>
          <a:p>
            <a:r>
              <a:rPr lang="en-US" dirty="0"/>
              <a:t>Creating Artistic Images with NVIDIA </a:t>
            </a:r>
            <a:r>
              <a:rPr lang="en-US" dirty="0" err="1"/>
              <a:t>GauGAN</a:t>
            </a:r>
            <a:endParaRPr lang="en-US" dirty="0"/>
          </a:p>
        </p:txBody>
      </p:sp>
      <p:pic>
        <p:nvPicPr>
          <p:cNvPr id="5" name="Content Placeholder 4">
            <a:extLst>
              <a:ext uri="{FF2B5EF4-FFF2-40B4-BE49-F238E27FC236}">
                <a16:creationId xmlns:a16="http://schemas.microsoft.com/office/drawing/2014/main" id="{17E70A16-699F-461B-8574-699138E103D4}"/>
              </a:ext>
            </a:extLst>
          </p:cNvPr>
          <p:cNvPicPr>
            <a:picLocks noGrp="1" noChangeAspect="1"/>
          </p:cNvPicPr>
          <p:nvPr>
            <p:ph idx="1"/>
          </p:nvPr>
        </p:nvPicPr>
        <p:blipFill>
          <a:blip r:embed="rId2"/>
          <a:stretch>
            <a:fillRect/>
          </a:stretch>
        </p:blipFill>
        <p:spPr>
          <a:xfrm>
            <a:off x="1494557" y="1825625"/>
            <a:ext cx="9202885" cy="4351338"/>
          </a:xfrm>
        </p:spPr>
      </p:pic>
    </p:spTree>
    <p:extLst>
      <p:ext uri="{BB962C8B-B14F-4D97-AF65-F5344CB8AC3E}">
        <p14:creationId xmlns:p14="http://schemas.microsoft.com/office/powerpoint/2010/main" val="48291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A6DE-F560-4D85-BC32-A5922912B960}"/>
              </a:ext>
            </a:extLst>
          </p:cNvPr>
          <p:cNvSpPr>
            <a:spLocks noGrp="1"/>
          </p:cNvSpPr>
          <p:nvPr>
            <p:ph type="title"/>
          </p:nvPr>
        </p:nvSpPr>
        <p:spPr/>
        <p:txBody>
          <a:bodyPr/>
          <a:lstStyle/>
          <a:p>
            <a:r>
              <a:rPr lang="en-US" dirty="0"/>
              <a:t>Key Characteristics</a:t>
            </a:r>
          </a:p>
        </p:txBody>
      </p:sp>
      <p:pic>
        <p:nvPicPr>
          <p:cNvPr id="5" name="Content Placeholder 4">
            <a:extLst>
              <a:ext uri="{FF2B5EF4-FFF2-40B4-BE49-F238E27FC236}">
                <a16:creationId xmlns:a16="http://schemas.microsoft.com/office/drawing/2014/main" id="{E7B72A6E-D258-42DE-A432-927E71789D6B}"/>
              </a:ext>
            </a:extLst>
          </p:cNvPr>
          <p:cNvPicPr>
            <a:picLocks noGrp="1" noChangeAspect="1"/>
          </p:cNvPicPr>
          <p:nvPr>
            <p:ph idx="1"/>
          </p:nvPr>
        </p:nvPicPr>
        <p:blipFill rotWithShape="1">
          <a:blip r:embed="rId2"/>
          <a:srcRect t="2285" r="902"/>
          <a:stretch/>
        </p:blipFill>
        <p:spPr>
          <a:xfrm>
            <a:off x="6347012" y="2061101"/>
            <a:ext cx="5585012" cy="2810096"/>
          </a:xfrm>
        </p:spPr>
      </p:pic>
      <p:sp>
        <p:nvSpPr>
          <p:cNvPr id="6" name="TextBox 5">
            <a:extLst>
              <a:ext uri="{FF2B5EF4-FFF2-40B4-BE49-F238E27FC236}">
                <a16:creationId xmlns:a16="http://schemas.microsoft.com/office/drawing/2014/main" id="{05CD9431-ECDB-4BFC-91E1-C795E2E1EB25}"/>
              </a:ext>
            </a:extLst>
          </p:cNvPr>
          <p:cNvSpPr txBox="1"/>
          <p:nvPr/>
        </p:nvSpPr>
        <p:spPr>
          <a:xfrm>
            <a:off x="640976" y="2173487"/>
            <a:ext cx="5567082" cy="2585323"/>
          </a:xfrm>
          <a:prstGeom prst="rect">
            <a:avLst/>
          </a:prstGeom>
          <a:noFill/>
        </p:spPr>
        <p:txBody>
          <a:bodyPr wrap="square" rtlCol="0">
            <a:spAutoFit/>
          </a:bodyPr>
          <a:lstStyle/>
          <a:p>
            <a:pPr algn="l"/>
            <a:r>
              <a:rPr lang="en-US" sz="1800" b="1" i="0" u="none" strike="noStrike" baseline="0" dirty="0">
                <a:latin typeface="LiberationSerif-Bold"/>
              </a:rPr>
              <a:t>Interactive image editing</a:t>
            </a:r>
            <a:r>
              <a:rPr lang="en-US" sz="1800" b="0" i="0" u="none" strike="noStrike" baseline="0" dirty="0">
                <a:latin typeface="LiberationSerif"/>
              </a:rPr>
              <a:t>: A picture is imported and we perform image editing using a GAN.</a:t>
            </a:r>
            <a:r>
              <a:rPr lang="en-US" sz="1800" i="0" u="none" strike="noStrike" baseline="0" dirty="0">
                <a:latin typeface="LiberationSerif"/>
              </a:rPr>
              <a:t> Early GANs generated images uses only noise as input</a:t>
            </a:r>
            <a:r>
              <a:rPr lang="en-US" sz="1800" b="0" i="0" u="none" strike="noStrike" baseline="0" dirty="0">
                <a:latin typeface="LiberationSerif"/>
              </a:rPr>
              <a:t>.</a:t>
            </a:r>
          </a:p>
          <a:p>
            <a:pPr algn="l"/>
            <a:r>
              <a:rPr lang="en-US" sz="1800" b="0" i="0" u="none" strike="noStrike" baseline="0" dirty="0">
                <a:latin typeface="LiberationSerif"/>
              </a:rPr>
              <a:t>Even </a:t>
            </a:r>
            <a:r>
              <a:rPr lang="en-US" sz="1800" b="0" i="0" u="none" strike="noStrike" baseline="0" dirty="0" err="1">
                <a:latin typeface="LiberationSerif"/>
              </a:rPr>
              <a:t>BicycleGAN</a:t>
            </a:r>
            <a:r>
              <a:rPr lang="en-US" sz="1800" b="0" i="0" u="none" strike="noStrike" baseline="0" dirty="0">
                <a:latin typeface="LiberationSerif"/>
              </a:rPr>
              <a:t> (which was invented a few years after the </a:t>
            </a:r>
            <a:r>
              <a:rPr lang="en-US" sz="1800" b="0" i="0" u="none" strike="noStrike" baseline="0" dirty="0" err="1">
                <a:latin typeface="LiberationSerif"/>
              </a:rPr>
              <a:t>iGAN</a:t>
            </a:r>
            <a:r>
              <a:rPr lang="en-US" sz="1800" b="0" i="0" u="none" strike="noStrike" baseline="0" dirty="0">
                <a:latin typeface="LiberationSerif"/>
              </a:rPr>
              <a:t>) could only change the appearance</a:t>
            </a:r>
          </a:p>
          <a:p>
            <a:pPr algn="l"/>
            <a:r>
              <a:rPr lang="en-US" sz="1800" b="0" i="0" u="none" strike="noStrike" baseline="0" dirty="0">
                <a:latin typeface="LiberationSerif"/>
              </a:rPr>
              <a:t>of generated images randomly without direct manipulation.</a:t>
            </a:r>
          </a:p>
          <a:p>
            <a:pPr algn="l"/>
            <a:r>
              <a:rPr lang="en-US" sz="1800" b="0" i="0" u="none" strike="noStrike" baseline="0" dirty="0" err="1">
                <a:solidFill>
                  <a:srgbClr val="FF0000"/>
                </a:solidFill>
                <a:latin typeface="LiberationSerif"/>
              </a:rPr>
              <a:t>iGANs</a:t>
            </a:r>
            <a:r>
              <a:rPr lang="en-US" sz="1800" b="0" i="0" u="none" strike="noStrike" baseline="0" dirty="0">
                <a:solidFill>
                  <a:srgbClr val="FF0000"/>
                </a:solidFill>
                <a:latin typeface="LiberationSerif"/>
              </a:rPr>
              <a:t> allow us to specify changes in color and texture, which is impressive.</a:t>
            </a:r>
            <a:endParaRPr lang="en-US" dirty="0">
              <a:solidFill>
                <a:srgbClr val="FF0000"/>
              </a:solidFill>
            </a:endParaRPr>
          </a:p>
        </p:txBody>
      </p:sp>
    </p:spTree>
    <p:extLst>
      <p:ext uri="{BB962C8B-B14F-4D97-AF65-F5344CB8AC3E}">
        <p14:creationId xmlns:p14="http://schemas.microsoft.com/office/powerpoint/2010/main" val="3423631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A044-6415-438A-8433-F52546F7C207}"/>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D2F3FE7A-3986-4A8D-BF75-264F4B8291DF}"/>
              </a:ext>
            </a:extLst>
          </p:cNvPr>
          <p:cNvPicPr>
            <a:picLocks noGrp="1" noChangeAspect="1"/>
          </p:cNvPicPr>
          <p:nvPr>
            <p:ph idx="1"/>
          </p:nvPr>
        </p:nvPicPr>
        <p:blipFill>
          <a:blip r:embed="rId2"/>
          <a:stretch>
            <a:fillRect/>
          </a:stretch>
        </p:blipFill>
        <p:spPr>
          <a:xfrm>
            <a:off x="2722105" y="1825625"/>
            <a:ext cx="6747789" cy="4351338"/>
          </a:xfrm>
        </p:spPr>
      </p:pic>
    </p:spTree>
    <p:extLst>
      <p:ext uri="{BB962C8B-B14F-4D97-AF65-F5344CB8AC3E}">
        <p14:creationId xmlns:p14="http://schemas.microsoft.com/office/powerpoint/2010/main" val="551752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99F99-584C-4D20-8570-F145F1DB0FC3}"/>
              </a:ext>
            </a:extLst>
          </p:cNvPr>
          <p:cNvSpPr>
            <a:spLocks noGrp="1"/>
          </p:cNvSpPr>
          <p:nvPr>
            <p:ph type="title"/>
          </p:nvPr>
        </p:nvSpPr>
        <p:spPr/>
        <p:txBody>
          <a:bodyPr/>
          <a:lstStyle/>
          <a:p>
            <a:r>
              <a:rPr lang="en-US" dirty="0"/>
              <a:t>Feature matching loss</a:t>
            </a:r>
          </a:p>
        </p:txBody>
      </p:sp>
      <p:sp>
        <p:nvSpPr>
          <p:cNvPr id="3" name="Content Placeholder 2">
            <a:extLst>
              <a:ext uri="{FF2B5EF4-FFF2-40B4-BE49-F238E27FC236}">
                <a16:creationId xmlns:a16="http://schemas.microsoft.com/office/drawing/2014/main" id="{AF9E54D8-268F-4392-B5C2-F5A2E3F9B578}"/>
              </a:ext>
            </a:extLst>
          </p:cNvPr>
          <p:cNvSpPr>
            <a:spLocks noGrp="1"/>
          </p:cNvSpPr>
          <p:nvPr>
            <p:ph idx="1"/>
          </p:nvPr>
        </p:nvSpPr>
        <p:spPr/>
        <p:txBody>
          <a:bodyPr>
            <a:normAutofit fontScale="92500" lnSpcReduction="10000"/>
          </a:bodyPr>
          <a:lstStyle/>
          <a:p>
            <a:r>
              <a:rPr lang="en-US" dirty="0"/>
              <a:t>Feature matching loss has been successfully used in style transfer. The content and style features are extracted using a pre-trained VGG and the losses are calculated between the target image and the generated image. </a:t>
            </a:r>
          </a:p>
          <a:p>
            <a:r>
              <a:rPr lang="en-US" dirty="0"/>
              <a:t>The content features are simply the outputs from multiple convolutional blocks in VGG. </a:t>
            </a:r>
            <a:r>
              <a:rPr lang="en-US" dirty="0" err="1"/>
              <a:t>GauGAN</a:t>
            </a:r>
            <a:r>
              <a:rPr lang="en-US" dirty="0"/>
              <a:t> employs content loss to replace L1 reconstruction loss, which was common among GANs.</a:t>
            </a:r>
          </a:p>
          <a:p>
            <a:r>
              <a:rPr lang="en-US" dirty="0"/>
              <a:t> The reason is that reconstruction loss makes comparisons pixel by pixel, and the loss can be large if the image shifts in location despite still looking the same to human eyes.</a:t>
            </a:r>
          </a:p>
          <a:p>
            <a:r>
              <a:rPr lang="en-US" dirty="0"/>
              <a:t>On the other hand, the content features of convolutional layers are spatially invariant. As a result, when using the content loss to train on the facades dataset, our generated buildings will look a lot less blurry and the lines will look straighter.</a:t>
            </a:r>
          </a:p>
          <a:p>
            <a:r>
              <a:rPr lang="en-US" dirty="0"/>
              <a:t> The content loss in style transfer literature is sometimes known as VGG loss in code, as people love to use VGG for feature extraction.</a:t>
            </a:r>
          </a:p>
        </p:txBody>
      </p:sp>
    </p:spTree>
    <p:extLst>
      <p:ext uri="{BB962C8B-B14F-4D97-AF65-F5344CB8AC3E}">
        <p14:creationId xmlns:p14="http://schemas.microsoft.com/office/powerpoint/2010/main" val="227764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E674-6D2A-49B0-88E3-BCA2B5450D73}"/>
              </a:ext>
            </a:extLst>
          </p:cNvPr>
          <p:cNvSpPr>
            <a:spLocks noGrp="1"/>
          </p:cNvSpPr>
          <p:nvPr>
            <p:ph type="title"/>
          </p:nvPr>
        </p:nvSpPr>
        <p:spPr/>
        <p:txBody>
          <a:bodyPr/>
          <a:lstStyle/>
          <a:p>
            <a:r>
              <a:rPr lang="en-US" dirty="0"/>
              <a:t>Hinge loss</a:t>
            </a:r>
          </a:p>
        </p:txBody>
      </p:sp>
      <p:sp>
        <p:nvSpPr>
          <p:cNvPr id="3" name="Content Placeholder 2">
            <a:extLst>
              <a:ext uri="{FF2B5EF4-FFF2-40B4-BE49-F238E27FC236}">
                <a16:creationId xmlns:a16="http://schemas.microsoft.com/office/drawing/2014/main" id="{23E2B55C-69D8-4CC3-9004-A9709ABC063D}"/>
              </a:ext>
            </a:extLst>
          </p:cNvPr>
          <p:cNvSpPr>
            <a:spLocks noGrp="1"/>
          </p:cNvSpPr>
          <p:nvPr>
            <p:ph idx="1"/>
          </p:nvPr>
        </p:nvSpPr>
        <p:spPr/>
        <p:txBody>
          <a:bodyPr/>
          <a:lstStyle/>
          <a:p>
            <a:pPr algn="l"/>
            <a:r>
              <a:rPr lang="en-US" sz="1800" b="0" i="0" u="none" strike="noStrike" baseline="0" dirty="0">
                <a:solidFill>
                  <a:srgbClr val="222222"/>
                </a:solidFill>
                <a:latin typeface="LiberationSerif"/>
              </a:rPr>
              <a:t>Hinge loss may be a newcomer in the GAN world, but it has long been used in </a:t>
            </a:r>
            <a:r>
              <a:rPr lang="en-US" sz="1800" b="1" i="0" u="none" strike="noStrike" baseline="0" dirty="0">
                <a:solidFill>
                  <a:srgbClr val="222222"/>
                </a:solidFill>
                <a:latin typeface="LiberationSerif-Bold"/>
              </a:rPr>
              <a:t>support vector machines </a:t>
            </a:r>
            <a:r>
              <a:rPr lang="en-US" sz="1800" b="0" i="0" u="none" strike="noStrike" baseline="0" dirty="0">
                <a:solidFill>
                  <a:srgbClr val="222222"/>
                </a:solidFill>
                <a:latin typeface="LiberationSerif"/>
              </a:rPr>
              <a:t>(</a:t>
            </a:r>
            <a:r>
              <a:rPr lang="en-US" sz="1800" b="1" i="0" u="none" strike="noStrike" baseline="0" dirty="0">
                <a:solidFill>
                  <a:srgbClr val="222222"/>
                </a:solidFill>
                <a:latin typeface="LiberationSerif-Bold"/>
              </a:rPr>
              <a:t>SVMs</a:t>
            </a:r>
            <a:r>
              <a:rPr lang="en-US" sz="1800" b="0" i="0" u="none" strike="noStrike" baseline="0" dirty="0">
                <a:solidFill>
                  <a:srgbClr val="222222"/>
                </a:solidFill>
                <a:latin typeface="LiberationSerif"/>
              </a:rPr>
              <a:t>) for classification. It maximizes the margin of the decision boundary</a:t>
            </a:r>
            <a:endParaRPr lang="en-US" dirty="0"/>
          </a:p>
        </p:txBody>
      </p:sp>
      <p:pic>
        <p:nvPicPr>
          <p:cNvPr id="5" name="Picture 4">
            <a:extLst>
              <a:ext uri="{FF2B5EF4-FFF2-40B4-BE49-F238E27FC236}">
                <a16:creationId xmlns:a16="http://schemas.microsoft.com/office/drawing/2014/main" id="{F1C9147F-3AED-407F-8400-6B7AA3132F69}"/>
              </a:ext>
            </a:extLst>
          </p:cNvPr>
          <p:cNvPicPr>
            <a:picLocks noChangeAspect="1"/>
          </p:cNvPicPr>
          <p:nvPr/>
        </p:nvPicPr>
        <p:blipFill>
          <a:blip r:embed="rId2"/>
          <a:stretch>
            <a:fillRect/>
          </a:stretch>
        </p:blipFill>
        <p:spPr>
          <a:xfrm>
            <a:off x="4876800" y="3123289"/>
            <a:ext cx="6635458" cy="2361672"/>
          </a:xfrm>
          <a:prstGeom prst="rect">
            <a:avLst/>
          </a:prstGeom>
        </p:spPr>
      </p:pic>
      <p:pic>
        <p:nvPicPr>
          <p:cNvPr id="7" name="Picture 6">
            <a:extLst>
              <a:ext uri="{FF2B5EF4-FFF2-40B4-BE49-F238E27FC236}">
                <a16:creationId xmlns:a16="http://schemas.microsoft.com/office/drawing/2014/main" id="{E3C5A769-045B-4FC5-976B-498B5A533313}"/>
              </a:ext>
            </a:extLst>
          </p:cNvPr>
          <p:cNvPicPr>
            <a:picLocks noChangeAspect="1"/>
          </p:cNvPicPr>
          <p:nvPr/>
        </p:nvPicPr>
        <p:blipFill>
          <a:blip r:embed="rId3"/>
          <a:stretch>
            <a:fillRect/>
          </a:stretch>
        </p:blipFill>
        <p:spPr>
          <a:xfrm>
            <a:off x="0" y="3501501"/>
            <a:ext cx="4924942" cy="1228070"/>
          </a:xfrm>
          <a:prstGeom prst="rect">
            <a:avLst/>
          </a:prstGeom>
        </p:spPr>
      </p:pic>
    </p:spTree>
    <p:extLst>
      <p:ext uri="{BB962C8B-B14F-4D97-AF65-F5344CB8AC3E}">
        <p14:creationId xmlns:p14="http://schemas.microsoft.com/office/powerpoint/2010/main" val="329425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EC2B-C6C4-40D5-9B97-C850EA3D30CC}"/>
              </a:ext>
            </a:extLst>
          </p:cNvPr>
          <p:cNvSpPr>
            <a:spLocks noGrp="1"/>
          </p:cNvSpPr>
          <p:nvPr>
            <p:ph type="title"/>
          </p:nvPr>
        </p:nvSpPr>
        <p:spPr/>
        <p:txBody>
          <a:bodyPr/>
          <a:lstStyle/>
          <a:p>
            <a:r>
              <a:rPr lang="en-US" dirty="0"/>
              <a:t>Key Characteristics..</a:t>
            </a:r>
          </a:p>
        </p:txBody>
      </p:sp>
      <p:sp>
        <p:nvSpPr>
          <p:cNvPr id="3" name="Content Placeholder 2">
            <a:extLst>
              <a:ext uri="{FF2B5EF4-FFF2-40B4-BE49-F238E27FC236}">
                <a16:creationId xmlns:a16="http://schemas.microsoft.com/office/drawing/2014/main" id="{8EFB6FB7-FAC8-4B6D-A5A4-67348FFA2782}"/>
              </a:ext>
            </a:extLst>
          </p:cNvPr>
          <p:cNvSpPr>
            <a:spLocks noGrp="1"/>
          </p:cNvSpPr>
          <p:nvPr>
            <p:ph idx="1"/>
          </p:nvPr>
        </p:nvSpPr>
        <p:spPr/>
        <p:txBody>
          <a:bodyPr/>
          <a:lstStyle/>
          <a:p>
            <a:pPr algn="l"/>
            <a:r>
              <a:rPr lang="en-US" sz="1800" b="1" i="0" u="none" strike="noStrike" baseline="0" dirty="0">
                <a:solidFill>
                  <a:srgbClr val="222222"/>
                </a:solidFill>
                <a:latin typeface="LiberationSerif-Bold"/>
              </a:rPr>
              <a:t>Interactive image transformation </a:t>
            </a:r>
            <a:r>
              <a:rPr lang="en-US" sz="1800" b="0" i="0" u="none" strike="noStrike" baseline="0" dirty="0">
                <a:solidFill>
                  <a:srgbClr val="222222"/>
                </a:solidFill>
                <a:latin typeface="LiberationSerif"/>
              </a:rPr>
              <a:t>(</a:t>
            </a:r>
            <a:r>
              <a:rPr lang="en-US" sz="1800" b="1" i="0" u="none" strike="noStrike" baseline="0" dirty="0">
                <a:solidFill>
                  <a:srgbClr val="222222"/>
                </a:solidFill>
                <a:latin typeface="LiberationSerif-Bold"/>
              </a:rPr>
              <a:t>morphing</a:t>
            </a:r>
            <a:r>
              <a:rPr lang="en-US" sz="1800" b="0" i="0" u="none" strike="noStrike" baseline="0" dirty="0">
                <a:solidFill>
                  <a:srgbClr val="222222"/>
                </a:solidFill>
                <a:latin typeface="LiberationSerif"/>
              </a:rPr>
              <a:t>): Given two images, an </a:t>
            </a:r>
            <a:r>
              <a:rPr lang="en-US" sz="1800" b="0" i="0" u="none" strike="noStrike" baseline="0" dirty="0" err="1">
                <a:solidFill>
                  <a:srgbClr val="222222"/>
                </a:solidFill>
                <a:latin typeface="LiberationSerif"/>
              </a:rPr>
              <a:t>iGAN</a:t>
            </a:r>
            <a:r>
              <a:rPr lang="en-US" sz="1800" b="0" i="0" u="none" strike="noStrike" baseline="0" dirty="0">
                <a:solidFill>
                  <a:srgbClr val="222222"/>
                </a:solidFill>
                <a:latin typeface="LiberationSerif"/>
              </a:rPr>
              <a:t> can create sequences of images that show a morphing</a:t>
            </a:r>
            <a:endParaRPr lang="en-US" dirty="0"/>
          </a:p>
        </p:txBody>
      </p:sp>
      <p:pic>
        <p:nvPicPr>
          <p:cNvPr id="5" name="Picture 4">
            <a:extLst>
              <a:ext uri="{FF2B5EF4-FFF2-40B4-BE49-F238E27FC236}">
                <a16:creationId xmlns:a16="http://schemas.microsoft.com/office/drawing/2014/main" id="{72A056BF-5360-44C7-B808-4D7B754A7B7C}"/>
              </a:ext>
            </a:extLst>
          </p:cNvPr>
          <p:cNvPicPr>
            <a:picLocks noChangeAspect="1"/>
          </p:cNvPicPr>
          <p:nvPr/>
        </p:nvPicPr>
        <p:blipFill>
          <a:blip r:embed="rId2"/>
          <a:stretch>
            <a:fillRect/>
          </a:stretch>
        </p:blipFill>
        <p:spPr>
          <a:xfrm>
            <a:off x="1518911" y="3307049"/>
            <a:ext cx="8688012" cy="1247949"/>
          </a:xfrm>
          <a:prstGeom prst="rect">
            <a:avLst/>
          </a:prstGeom>
        </p:spPr>
      </p:pic>
    </p:spTree>
    <p:extLst>
      <p:ext uri="{BB962C8B-B14F-4D97-AF65-F5344CB8AC3E}">
        <p14:creationId xmlns:p14="http://schemas.microsoft.com/office/powerpoint/2010/main" val="345858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C912B-807E-4BB7-9DF6-DE958EA9D642}"/>
              </a:ext>
            </a:extLst>
          </p:cNvPr>
          <p:cNvSpPr>
            <a:spLocks noGrp="1"/>
          </p:cNvSpPr>
          <p:nvPr>
            <p:ph type="title"/>
          </p:nvPr>
        </p:nvSpPr>
        <p:spPr/>
        <p:txBody>
          <a:bodyPr/>
          <a:lstStyle/>
          <a:p>
            <a:r>
              <a:rPr lang="en-US" b="1" i="0" dirty="0">
                <a:solidFill>
                  <a:srgbClr val="242424"/>
                </a:solidFill>
                <a:effectLst/>
                <a:latin typeface="sohne"/>
              </a:rPr>
              <a:t>What is a Manifold?</a:t>
            </a:r>
            <a:endParaRPr lang="en-US" dirty="0"/>
          </a:p>
        </p:txBody>
      </p:sp>
      <p:sp>
        <p:nvSpPr>
          <p:cNvPr id="3" name="Content Placeholder 2">
            <a:extLst>
              <a:ext uri="{FF2B5EF4-FFF2-40B4-BE49-F238E27FC236}">
                <a16:creationId xmlns:a16="http://schemas.microsoft.com/office/drawing/2014/main" id="{3098A9A7-0853-417E-A58E-D884740A5643}"/>
              </a:ext>
            </a:extLst>
          </p:cNvPr>
          <p:cNvSpPr>
            <a:spLocks noGrp="1"/>
          </p:cNvSpPr>
          <p:nvPr>
            <p:ph idx="1"/>
          </p:nvPr>
        </p:nvSpPr>
        <p:spPr/>
        <p:txBody>
          <a:bodyPr/>
          <a:lstStyle/>
          <a:p>
            <a:r>
              <a:rPr lang="en-US" b="0" i="0" dirty="0">
                <a:solidFill>
                  <a:srgbClr val="242424"/>
                </a:solidFill>
                <a:effectLst/>
                <a:latin typeface="source-serif-pro"/>
              </a:rPr>
              <a:t>Manifolds exist in any dimension, but for the sake of simplicity, let’s think about a three-dimensional space.</a:t>
            </a:r>
          </a:p>
          <a:p>
            <a:r>
              <a:rPr lang="en-US" b="0" i="0" dirty="0">
                <a:solidFill>
                  <a:srgbClr val="242424"/>
                </a:solidFill>
                <a:effectLst/>
                <a:latin typeface="source-serif-pro"/>
              </a:rPr>
              <a:t>Suppose there is a small ant walking along a manifold in three dimensions. This manifold could be curvy, twisty, or even have holes in it. </a:t>
            </a:r>
            <a:r>
              <a:rPr lang="en-US" b="1" i="0" dirty="0">
                <a:solidFill>
                  <a:srgbClr val="242424"/>
                </a:solidFill>
                <a:effectLst/>
                <a:latin typeface="source-serif-pro"/>
              </a:rPr>
              <a:t>Now here’s the rule:</a:t>
            </a:r>
            <a:r>
              <a:rPr lang="en-US" b="0" i="0" dirty="0">
                <a:solidFill>
                  <a:srgbClr val="242424"/>
                </a:solidFill>
                <a:effectLst/>
                <a:latin typeface="source-serif-pro"/>
              </a:rPr>
              <a:t> </a:t>
            </a:r>
            <a:r>
              <a:rPr lang="en-US" i="1" dirty="0">
                <a:effectLst/>
              </a:rPr>
              <a:t>From the point of view of the ant, everywhere it walks should look like a flat plane</a:t>
            </a:r>
            <a:r>
              <a:rPr lang="en-US" dirty="0"/>
              <a:t>.</a:t>
            </a:r>
          </a:p>
        </p:txBody>
      </p:sp>
      <p:pic>
        <p:nvPicPr>
          <p:cNvPr id="1026" name="Picture 2">
            <a:extLst>
              <a:ext uri="{FF2B5EF4-FFF2-40B4-BE49-F238E27FC236}">
                <a16:creationId xmlns:a16="http://schemas.microsoft.com/office/drawing/2014/main" id="{F94DA1EA-25A8-45E1-B175-ED7A42848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049" y="4001294"/>
            <a:ext cx="3610501" cy="264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29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A280-DCBC-4AE0-809D-2CE5D7F7E0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D2E95E-9578-4847-B3BF-FCCAE8AE909D}"/>
              </a:ext>
            </a:extLst>
          </p:cNvPr>
          <p:cNvSpPr>
            <a:spLocks noGrp="1"/>
          </p:cNvSpPr>
          <p:nvPr>
            <p:ph idx="1"/>
          </p:nvPr>
        </p:nvSpPr>
        <p:spPr/>
        <p:txBody>
          <a:bodyPr/>
          <a:lstStyle/>
          <a:p>
            <a:r>
              <a:rPr lang="en-US" b="0" i="0" dirty="0">
                <a:solidFill>
                  <a:srgbClr val="242424"/>
                </a:solidFill>
                <a:effectLst/>
                <a:latin typeface="source-serif-pro"/>
              </a:rPr>
              <a:t>Can you think of surfaces that are </a:t>
            </a:r>
            <a:r>
              <a:rPr lang="en-US" b="1" i="0" dirty="0">
                <a:solidFill>
                  <a:srgbClr val="242424"/>
                </a:solidFill>
                <a:effectLst/>
                <a:latin typeface="source-serif-pro"/>
              </a:rPr>
              <a:t>not</a:t>
            </a:r>
            <a:r>
              <a:rPr lang="en-US" b="0" i="0" dirty="0">
                <a:solidFill>
                  <a:srgbClr val="242424"/>
                </a:solidFill>
                <a:effectLst/>
                <a:latin typeface="source-serif-pro"/>
              </a:rPr>
              <a:t> manifolds? These surfaces will have problems at some “sharp” points. Below are the first few that come to mind for me:</a:t>
            </a:r>
          </a:p>
          <a:p>
            <a:pPr marL="971550" lvl="1" indent="-514350">
              <a:buFont typeface="+mj-lt"/>
              <a:buAutoNum type="arabicPeriod"/>
            </a:pPr>
            <a:r>
              <a:rPr lang="en-US" b="0" i="0" dirty="0">
                <a:solidFill>
                  <a:srgbClr val="242424"/>
                </a:solidFill>
                <a:effectLst/>
                <a:latin typeface="source-serif-pro"/>
              </a:rPr>
              <a:t>A cube. If you walk along a side and get to an edge, things will be too sharp and will no longer look like a plane.</a:t>
            </a:r>
          </a:p>
          <a:p>
            <a:pPr marL="971550" lvl="1" indent="-514350">
              <a:buFont typeface="+mj-lt"/>
              <a:buAutoNum type="arabicPeriod"/>
            </a:pPr>
            <a:r>
              <a:rPr lang="en-US" b="0" i="0" dirty="0">
                <a:solidFill>
                  <a:srgbClr val="242424"/>
                </a:solidFill>
                <a:effectLst/>
                <a:latin typeface="source-serif-pro"/>
              </a:rPr>
              <a:t>The landscape of a mountain. Assuming that the peak is perfectly sharp, at this point things will not look like a plane.</a:t>
            </a:r>
          </a:p>
          <a:p>
            <a:pPr lvl="1"/>
            <a:endParaRPr lang="en-US" dirty="0"/>
          </a:p>
        </p:txBody>
      </p:sp>
    </p:spTree>
    <p:extLst>
      <p:ext uri="{BB962C8B-B14F-4D97-AF65-F5344CB8AC3E}">
        <p14:creationId xmlns:p14="http://schemas.microsoft.com/office/powerpoint/2010/main" val="3610814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168F-BA56-48D7-8ABD-8FA401CAB4CF}"/>
              </a:ext>
            </a:extLst>
          </p:cNvPr>
          <p:cNvSpPr>
            <a:spLocks noGrp="1"/>
          </p:cNvSpPr>
          <p:nvPr>
            <p:ph type="title"/>
          </p:nvPr>
        </p:nvSpPr>
        <p:spPr/>
        <p:txBody>
          <a:bodyPr/>
          <a:lstStyle/>
          <a:p>
            <a:r>
              <a:rPr lang="en-US" sz="1800" b="0" i="0" u="none" strike="noStrike" baseline="0" dirty="0">
                <a:solidFill>
                  <a:srgbClr val="222222"/>
                </a:solidFill>
                <a:latin typeface="LiberationSerif"/>
              </a:rPr>
              <a:t>A good resource to visualize manifolds in GAN</a:t>
            </a:r>
            <a:endParaRPr lang="en-US" dirty="0"/>
          </a:p>
        </p:txBody>
      </p:sp>
      <p:pic>
        <p:nvPicPr>
          <p:cNvPr id="9" name="Content Placeholder 8">
            <a:extLst>
              <a:ext uri="{FF2B5EF4-FFF2-40B4-BE49-F238E27FC236}">
                <a16:creationId xmlns:a16="http://schemas.microsoft.com/office/drawing/2014/main" id="{D6D3C99A-A004-4353-A707-5F835278201D}"/>
              </a:ext>
            </a:extLst>
          </p:cNvPr>
          <p:cNvPicPr>
            <a:picLocks noGrp="1" noChangeAspect="1"/>
          </p:cNvPicPr>
          <p:nvPr>
            <p:ph idx="1"/>
          </p:nvPr>
        </p:nvPicPr>
        <p:blipFill>
          <a:blip r:embed="rId2"/>
          <a:stretch>
            <a:fillRect/>
          </a:stretch>
        </p:blipFill>
        <p:spPr>
          <a:xfrm>
            <a:off x="5952564" y="2443818"/>
            <a:ext cx="6020240" cy="2434653"/>
          </a:xfrm>
        </p:spPr>
      </p:pic>
      <p:sp>
        <p:nvSpPr>
          <p:cNvPr id="11" name="TextBox 10">
            <a:extLst>
              <a:ext uri="{FF2B5EF4-FFF2-40B4-BE49-F238E27FC236}">
                <a16:creationId xmlns:a16="http://schemas.microsoft.com/office/drawing/2014/main" id="{DA51D0AA-77EE-4339-A46D-506D728B2CC5}"/>
              </a:ext>
            </a:extLst>
          </p:cNvPr>
          <p:cNvSpPr txBox="1"/>
          <p:nvPr/>
        </p:nvSpPr>
        <p:spPr>
          <a:xfrm>
            <a:off x="6024282" y="324494"/>
            <a:ext cx="6096000" cy="707886"/>
          </a:xfrm>
          <a:prstGeom prst="rect">
            <a:avLst/>
          </a:prstGeom>
          <a:noFill/>
        </p:spPr>
        <p:txBody>
          <a:bodyPr wrap="square">
            <a:spAutoFit/>
          </a:bodyPr>
          <a:lstStyle/>
          <a:p>
            <a:r>
              <a:rPr lang="en-US" sz="2000" dirty="0">
                <a:hlinkClick r:id="rId3"/>
              </a:rPr>
              <a:t>GAN Lab: Play with Generative Adversarial Networks in Your Browser! (poloclub.github.io)</a:t>
            </a:r>
            <a:endParaRPr lang="en-US" sz="2000" dirty="0"/>
          </a:p>
        </p:txBody>
      </p:sp>
      <p:pic>
        <p:nvPicPr>
          <p:cNvPr id="13" name="Picture 12">
            <a:extLst>
              <a:ext uri="{FF2B5EF4-FFF2-40B4-BE49-F238E27FC236}">
                <a16:creationId xmlns:a16="http://schemas.microsoft.com/office/drawing/2014/main" id="{45C0A697-EF07-4D7E-B711-6C7D089D5962}"/>
              </a:ext>
            </a:extLst>
          </p:cNvPr>
          <p:cNvPicPr>
            <a:picLocks noChangeAspect="1"/>
          </p:cNvPicPr>
          <p:nvPr/>
        </p:nvPicPr>
        <p:blipFill>
          <a:blip r:embed="rId4"/>
          <a:stretch>
            <a:fillRect/>
          </a:stretch>
        </p:blipFill>
        <p:spPr>
          <a:xfrm>
            <a:off x="0" y="2443818"/>
            <a:ext cx="5173637" cy="2434653"/>
          </a:xfrm>
          <a:prstGeom prst="rect">
            <a:avLst/>
          </a:prstGeom>
        </p:spPr>
      </p:pic>
    </p:spTree>
    <p:extLst>
      <p:ext uri="{BB962C8B-B14F-4D97-AF65-F5344CB8AC3E}">
        <p14:creationId xmlns:p14="http://schemas.microsoft.com/office/powerpoint/2010/main" val="36296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1DE4-377E-4B2C-AA68-7312FC64069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D2DCE40-7696-4762-ADF1-84C771BFE980}"/>
              </a:ext>
            </a:extLst>
          </p:cNvPr>
          <p:cNvSpPr>
            <a:spLocks noGrp="1"/>
          </p:cNvSpPr>
          <p:nvPr>
            <p:ph idx="1"/>
          </p:nvPr>
        </p:nvSpPr>
        <p:spPr/>
        <p:txBody>
          <a:bodyPr/>
          <a:lstStyle/>
          <a:p>
            <a:r>
              <a:rPr lang="en-US" sz="1800" b="0" i="0" u="none" strike="noStrike" baseline="0" dirty="0">
                <a:solidFill>
                  <a:srgbClr val="222222"/>
                </a:solidFill>
                <a:latin typeface="LiberationSerif"/>
              </a:rPr>
              <a:t>GAN is trained to map uniformly distributed 2D samples into 2D samples that have a circular distribution</a:t>
            </a:r>
            <a:endParaRPr lang="en-US" dirty="0"/>
          </a:p>
        </p:txBody>
      </p:sp>
      <p:pic>
        <p:nvPicPr>
          <p:cNvPr id="5" name="Picture 4">
            <a:extLst>
              <a:ext uri="{FF2B5EF4-FFF2-40B4-BE49-F238E27FC236}">
                <a16:creationId xmlns:a16="http://schemas.microsoft.com/office/drawing/2014/main" id="{BCCC74F2-B22D-48EC-8357-0BE2E3051EAA}"/>
              </a:ext>
            </a:extLst>
          </p:cNvPr>
          <p:cNvPicPr>
            <a:picLocks noChangeAspect="1"/>
          </p:cNvPicPr>
          <p:nvPr/>
        </p:nvPicPr>
        <p:blipFill>
          <a:blip r:embed="rId2"/>
          <a:stretch>
            <a:fillRect/>
          </a:stretch>
        </p:blipFill>
        <p:spPr>
          <a:xfrm>
            <a:off x="1813644" y="2856169"/>
            <a:ext cx="8421275" cy="3010320"/>
          </a:xfrm>
          <a:prstGeom prst="rect">
            <a:avLst/>
          </a:prstGeom>
        </p:spPr>
      </p:pic>
    </p:spTree>
    <p:extLst>
      <p:ext uri="{BB962C8B-B14F-4D97-AF65-F5344CB8AC3E}">
        <p14:creationId xmlns:p14="http://schemas.microsoft.com/office/powerpoint/2010/main" val="32828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B736-8F72-4AB4-95CD-05E8D405D222}"/>
              </a:ext>
            </a:extLst>
          </p:cNvPr>
          <p:cNvSpPr>
            <a:spLocks noGrp="1"/>
          </p:cNvSpPr>
          <p:nvPr>
            <p:ph type="title"/>
          </p:nvPr>
        </p:nvSpPr>
        <p:spPr>
          <a:xfrm>
            <a:off x="838200" y="625102"/>
            <a:ext cx="10515600" cy="1103496"/>
          </a:xfrm>
        </p:spPr>
        <p:txBody>
          <a:bodyPr/>
          <a:lstStyle/>
          <a:p>
            <a:r>
              <a:rPr lang="en-US" dirty="0"/>
              <a:t>Understanding manifold</a:t>
            </a:r>
          </a:p>
        </p:txBody>
      </p:sp>
      <p:pic>
        <p:nvPicPr>
          <p:cNvPr id="4" name="My Understanding of the Manifold Hypothesis - structure in real world data - Generative Modeling">
            <a:hlinkClick r:id="" action="ppaction://media"/>
            <a:extLst>
              <a:ext uri="{FF2B5EF4-FFF2-40B4-BE49-F238E27FC236}">
                <a16:creationId xmlns:a16="http://schemas.microsoft.com/office/drawing/2014/main" id="{938D43AA-E3CC-4926-A8E8-FCCC7F978F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29908" y="1333967"/>
            <a:ext cx="8932862" cy="5024437"/>
          </a:xfrm>
        </p:spPr>
      </p:pic>
    </p:spTree>
    <p:extLst>
      <p:ext uri="{BB962C8B-B14F-4D97-AF65-F5344CB8AC3E}">
        <p14:creationId xmlns:p14="http://schemas.microsoft.com/office/powerpoint/2010/main" val="290556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2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2424">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AIU-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AIU-Template</Template>
  <TotalTime>448</TotalTime>
  <Words>1486</Words>
  <Application>Microsoft Office PowerPoint</Application>
  <PresentationFormat>Widescreen</PresentationFormat>
  <Paragraphs>83</Paragraphs>
  <Slides>32</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Aeonik TRIAL</vt:lpstr>
      <vt:lpstr>Arial</vt:lpstr>
      <vt:lpstr>Calibri</vt:lpstr>
      <vt:lpstr>Calibri Light</vt:lpstr>
      <vt:lpstr>LiberationSerif</vt:lpstr>
      <vt:lpstr>LiberationSerif-Bold</vt:lpstr>
      <vt:lpstr>LiberationSerif-Italic</vt:lpstr>
      <vt:lpstr>sohne</vt:lpstr>
      <vt:lpstr>source serif 4</vt:lpstr>
      <vt:lpstr>source-serif-pro</vt:lpstr>
      <vt:lpstr>Symbol</vt:lpstr>
      <vt:lpstr>AIU-Template</vt:lpstr>
      <vt:lpstr>Ch-06 AI painter</vt:lpstr>
      <vt:lpstr>What is an Interactive GAN (iGAN)?</vt:lpstr>
      <vt:lpstr>Key Characteristics</vt:lpstr>
      <vt:lpstr>Key Characteristics..</vt:lpstr>
      <vt:lpstr>What is a Manifold?</vt:lpstr>
      <vt:lpstr>PowerPoint Presentation</vt:lpstr>
      <vt:lpstr>A good resource to visualize manifolds in GAN</vt:lpstr>
      <vt:lpstr>PowerPoint Presentation</vt:lpstr>
      <vt:lpstr>Understanding manifold</vt:lpstr>
      <vt:lpstr>Projecting an image onto a manifold</vt:lpstr>
      <vt:lpstr>Editing the manifold using latent vector</vt:lpstr>
      <vt:lpstr>Editing the manifold..</vt:lpstr>
      <vt:lpstr>PowerPoint Presentation</vt:lpstr>
      <vt:lpstr>PowerPoint Presentation</vt:lpstr>
      <vt:lpstr>PowerPoint Presentation</vt:lpstr>
      <vt:lpstr>Pix2pixHD Vs Pix2pix</vt:lpstr>
      <vt:lpstr>Pix2pixHD</vt:lpstr>
      <vt:lpstr>Pix2pixHD</vt:lpstr>
      <vt:lpstr>Spatially-Adaptive Normalization</vt:lpstr>
      <vt:lpstr>PowerPoint Presentation</vt:lpstr>
      <vt:lpstr>The Problem</vt:lpstr>
      <vt:lpstr>The Idea</vt:lpstr>
      <vt:lpstr>PowerPoint Presentation</vt:lpstr>
      <vt:lpstr>PowerPoint Presentation</vt:lpstr>
      <vt:lpstr>GauGAN</vt:lpstr>
      <vt:lpstr>Building the GauGAN generator</vt:lpstr>
      <vt:lpstr>PowerPoint Presentation</vt:lpstr>
      <vt:lpstr>Building the discriminator</vt:lpstr>
      <vt:lpstr>Creating Artistic Images with NVIDIA GauGAN</vt:lpstr>
      <vt:lpstr>PowerPoint Presentation</vt:lpstr>
      <vt:lpstr>Feature matching loss</vt:lpstr>
      <vt:lpstr>Hinge loss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Ch-06 AI painter</dc:title>
  <dc:creator>mahmoud ahmed</dc:creator>
  <cp:lastModifiedBy>mahmoud ahmed</cp:lastModifiedBy>
  <cp:revision>3</cp:revision>
  <dcterms:created xsi:type="dcterms:W3CDTF">2024-03-09T19:01:43Z</dcterms:created>
  <dcterms:modified xsi:type="dcterms:W3CDTF">2024-03-10T08:44:16Z</dcterms:modified>
</cp:coreProperties>
</file>